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13" r:id="rId3"/>
    <p:sldId id="314" r:id="rId4"/>
    <p:sldId id="315" r:id="rId5"/>
    <p:sldId id="319" r:id="rId6"/>
    <p:sldId id="258" r:id="rId7"/>
    <p:sldId id="260" r:id="rId8"/>
    <p:sldId id="262" r:id="rId9"/>
    <p:sldId id="263" r:id="rId10"/>
    <p:sldId id="264" r:id="rId11"/>
    <p:sldId id="265" r:id="rId12"/>
    <p:sldId id="320" r:id="rId13"/>
    <p:sldId id="321" r:id="rId14"/>
    <p:sldId id="322" r:id="rId15"/>
    <p:sldId id="267" r:id="rId16"/>
    <p:sldId id="268" r:id="rId17"/>
    <p:sldId id="287" r:id="rId18"/>
    <p:sldId id="275" r:id="rId19"/>
    <p:sldId id="276" r:id="rId20"/>
    <p:sldId id="281" r:id="rId21"/>
    <p:sldId id="277" r:id="rId22"/>
    <p:sldId id="274" r:id="rId23"/>
    <p:sldId id="279" r:id="rId24"/>
    <p:sldId id="280" r:id="rId25"/>
    <p:sldId id="283" r:id="rId26"/>
    <p:sldId id="284" r:id="rId27"/>
    <p:sldId id="285" r:id="rId28"/>
    <p:sldId id="286" r:id="rId29"/>
    <p:sldId id="288" r:id="rId30"/>
    <p:sldId id="289" r:id="rId31"/>
    <p:sldId id="290" r:id="rId32"/>
  </p:sldIdLst>
  <p:sldSz cx="9144000" cy="6858000" type="screen4x3"/>
  <p:notesSz cx="6794500" cy="99218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33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283" cy="49609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8645" y="0"/>
            <a:ext cx="2944283" cy="496094"/>
          </a:xfrm>
          <a:prstGeom prst="rect">
            <a:avLst/>
          </a:prstGeom>
        </p:spPr>
        <p:txBody>
          <a:bodyPr vert="horz" lIns="91440" tIns="45720" rIns="91440" bIns="45720" rtlCol="0"/>
          <a:lstStyle>
            <a:lvl1pPr algn="r">
              <a:defRPr sz="1200"/>
            </a:lvl1pPr>
          </a:lstStyle>
          <a:p>
            <a:fld id="{1D960B1D-9116-471A-ADF1-8A25884CE8D1}" type="datetimeFigureOut">
              <a:rPr lang="it-IT" smtClean="0"/>
              <a:pPr/>
              <a:t>19/10/2020</a:t>
            </a:fld>
            <a:endParaRPr lang="it-IT"/>
          </a:p>
        </p:txBody>
      </p:sp>
      <p:sp>
        <p:nvSpPr>
          <p:cNvPr id="4" name="Segnaposto piè di pagina 3"/>
          <p:cNvSpPr>
            <a:spLocks noGrp="1"/>
          </p:cNvSpPr>
          <p:nvPr>
            <p:ph type="ftr" sz="quarter" idx="2"/>
          </p:nvPr>
        </p:nvSpPr>
        <p:spPr>
          <a:xfrm>
            <a:off x="0" y="9424059"/>
            <a:ext cx="2944283" cy="49609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8645" y="9424059"/>
            <a:ext cx="2944283" cy="496094"/>
          </a:xfrm>
          <a:prstGeom prst="rect">
            <a:avLst/>
          </a:prstGeom>
        </p:spPr>
        <p:txBody>
          <a:bodyPr vert="horz" lIns="91440" tIns="45720" rIns="91440" bIns="45720" rtlCol="0" anchor="b"/>
          <a:lstStyle>
            <a:lvl1pPr algn="r">
              <a:defRPr sz="1200"/>
            </a:lvl1pPr>
          </a:lstStyle>
          <a:p>
            <a:fld id="{A99ABCA6-B041-4CB3-874A-F8583B26B044}" type="slidenum">
              <a:rPr lang="it-IT" smtClean="0"/>
              <a:pPr/>
              <a:t>‹N›</a:t>
            </a:fld>
            <a:endParaRPr lang="it-IT"/>
          </a:p>
        </p:txBody>
      </p:sp>
    </p:spTree>
    <p:extLst>
      <p:ext uri="{BB962C8B-B14F-4D97-AF65-F5344CB8AC3E}">
        <p14:creationId xmlns:p14="http://schemas.microsoft.com/office/powerpoint/2010/main" val="313757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1AD2D18B-F9B4-48A0-A6C8-EA9715D0F011}" type="datetimeFigureOut">
              <a:rPr lang="it-IT" smtClean="0"/>
              <a:pPr/>
              <a:t>19/10/2020</a:t>
            </a:fld>
            <a:endParaRPr lang="it-IT"/>
          </a:p>
        </p:txBody>
      </p:sp>
      <p:sp>
        <p:nvSpPr>
          <p:cNvPr id="4" name="Segnaposto immagine diapositiva 3"/>
          <p:cNvSpPr>
            <a:spLocks noGrp="1" noRot="1" noChangeAspect="1"/>
          </p:cNvSpPr>
          <p:nvPr>
            <p:ph type="sldImg" idx="2"/>
          </p:nvPr>
        </p:nvSpPr>
        <p:spPr>
          <a:xfrm>
            <a:off x="917575" y="744538"/>
            <a:ext cx="4959350" cy="3721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3288"/>
            <a:ext cx="5435600" cy="446405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3400"/>
            <a:ext cx="2944813"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8100" y="9423400"/>
            <a:ext cx="2944813" cy="496888"/>
          </a:xfrm>
          <a:prstGeom prst="rect">
            <a:avLst/>
          </a:prstGeom>
        </p:spPr>
        <p:txBody>
          <a:bodyPr vert="horz" lIns="91440" tIns="45720" rIns="91440" bIns="45720" rtlCol="0" anchor="b"/>
          <a:lstStyle>
            <a:lvl1pPr algn="r">
              <a:defRPr sz="1200"/>
            </a:lvl1pPr>
          </a:lstStyle>
          <a:p>
            <a:fld id="{1E369AF8-5649-4168-B9D6-0C5221052EE3}" type="slidenum">
              <a:rPr lang="it-IT" smtClean="0"/>
              <a:pPr/>
              <a:t>‹N›</a:t>
            </a:fld>
            <a:endParaRPr lang="it-IT"/>
          </a:p>
        </p:txBody>
      </p:sp>
    </p:spTree>
    <p:extLst>
      <p:ext uri="{BB962C8B-B14F-4D97-AF65-F5344CB8AC3E}">
        <p14:creationId xmlns:p14="http://schemas.microsoft.com/office/powerpoint/2010/main" val="364338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E369AF8-5649-4168-B9D6-0C5221052EE3}" type="slidenum">
              <a:rPr lang="it-IT" smtClean="0"/>
              <a:pPr/>
              <a:t>26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9FD727C-1A67-410E-8B12-9F78CE54324C}" type="datetimeFigureOut">
              <a:rPr lang="it-IT" smtClean="0"/>
              <a:pPr/>
              <a:t>19/10/2020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DFF5F5-F344-4279-A377-EB3A63D6B53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D727C-1A67-410E-8B12-9F78CE54324C}" type="datetimeFigureOut">
              <a:rPr lang="it-IT" smtClean="0"/>
              <a:pPr/>
              <a:t>19/10/2020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FF5F5-F344-4279-A377-EB3A63D6B53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8032" y="2492896"/>
            <a:ext cx="7772400" cy="1368152"/>
          </a:xfrm>
        </p:spPr>
        <p:txBody>
          <a:bodyPr>
            <a:normAutofit/>
          </a:bodyPr>
          <a:lstStyle/>
          <a:p>
            <a:r>
              <a:rPr lang="it-IT" sz="3200" b="1" dirty="0" smtClean="0"/>
              <a:t>LE DIVERSE FORME DI ENERGIA</a:t>
            </a:r>
            <a:endParaRPr lang="it-IT"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LA MACINA</a:t>
            </a:r>
            <a:endParaRPr lang="it-IT" sz="2800" b="1" dirty="0"/>
          </a:p>
        </p:txBody>
      </p:sp>
      <p:pic>
        <p:nvPicPr>
          <p:cNvPr id="1026" name="Picture 2" descr="Frantoio - La macina"/>
          <p:cNvPicPr>
            <a:picLocks noChangeAspect="1" noChangeArrowheads="1"/>
          </p:cNvPicPr>
          <p:nvPr/>
        </p:nvPicPr>
        <p:blipFill>
          <a:blip r:embed="rId2" cstate="print"/>
          <a:srcRect/>
          <a:stretch>
            <a:fillRect/>
          </a:stretch>
        </p:blipFill>
        <p:spPr bwMode="auto">
          <a:xfrm>
            <a:off x="1547664" y="1628800"/>
            <a:ext cx="5976664" cy="448249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778693"/>
            <a:ext cx="3024336" cy="1066130"/>
          </a:xfrm>
        </p:spPr>
        <p:txBody>
          <a:bodyPr>
            <a:noAutofit/>
          </a:bodyPr>
          <a:lstStyle/>
          <a:p>
            <a:r>
              <a:rPr lang="it-IT" sz="1800" b="1" dirty="0" smtClean="0"/>
              <a:t>LE MACCHINE NELL’ERA PRECLASSICA </a:t>
            </a:r>
            <a:endParaRPr lang="it-IT" sz="1800" dirty="0"/>
          </a:p>
        </p:txBody>
      </p:sp>
      <p:sp>
        <p:nvSpPr>
          <p:cNvPr id="3" name="Segnaposto contenuto 2"/>
          <p:cNvSpPr>
            <a:spLocks noGrp="1"/>
          </p:cNvSpPr>
          <p:nvPr>
            <p:ph sz="half" idx="1"/>
          </p:nvPr>
        </p:nvSpPr>
        <p:spPr>
          <a:xfrm>
            <a:off x="179512" y="2060848"/>
            <a:ext cx="3024336" cy="4320480"/>
          </a:xfrm>
        </p:spPr>
        <p:txBody>
          <a:bodyPr>
            <a:normAutofit/>
          </a:bodyPr>
          <a:lstStyle/>
          <a:p>
            <a:pPr marL="0" indent="0" algn="just" hangingPunct="0">
              <a:buNone/>
            </a:pPr>
            <a:r>
              <a:rPr lang="it-IT" sz="2200" dirty="0" smtClean="0"/>
              <a:t>La </a:t>
            </a:r>
            <a:r>
              <a:rPr lang="it-IT" sz="2200" dirty="0"/>
              <a:t>potenza dei motori animati è riassunta nella </a:t>
            </a:r>
            <a:r>
              <a:rPr lang="it-IT" sz="2200" dirty="0" smtClean="0"/>
              <a:t>tabella a fianco.   </a:t>
            </a:r>
          </a:p>
          <a:p>
            <a:pPr marL="0" indent="0" algn="just" hangingPunct="0">
              <a:buNone/>
            </a:pPr>
            <a:r>
              <a:rPr lang="it-IT" sz="2200" dirty="0" smtClean="0"/>
              <a:t>Nelle società progre-dite</a:t>
            </a:r>
            <a:r>
              <a:rPr lang="it-IT" sz="2200" dirty="0"/>
              <a:t>, il </a:t>
            </a:r>
            <a:r>
              <a:rPr lang="it-IT" sz="2200" dirty="0" smtClean="0"/>
              <a:t>lavoro musco-lare </a:t>
            </a:r>
            <a:r>
              <a:rPr lang="it-IT" sz="2200" dirty="0"/>
              <a:t>è stato sostituito dalle </a:t>
            </a:r>
            <a:r>
              <a:rPr lang="it-IT" sz="2200" dirty="0" smtClean="0"/>
              <a:t>macchine</a:t>
            </a:r>
            <a:r>
              <a:rPr lang="it-IT" sz="2200" dirty="0"/>
              <a:t>, </a:t>
            </a:r>
            <a:r>
              <a:rPr lang="it-IT" sz="2200" dirty="0" smtClean="0"/>
              <a:t>an-che </a:t>
            </a:r>
            <a:r>
              <a:rPr lang="it-IT" sz="2200" dirty="0"/>
              <a:t>se esso risulta ancora </a:t>
            </a:r>
            <a:r>
              <a:rPr lang="it-IT" sz="2200" dirty="0" smtClean="0"/>
              <a:t>impiegato </a:t>
            </a:r>
            <a:r>
              <a:rPr lang="it-IT" sz="2200" dirty="0"/>
              <a:t>in </a:t>
            </a:r>
            <a:r>
              <a:rPr lang="it-IT" sz="2200" dirty="0" smtClean="0"/>
              <a:t>agricoltura </a:t>
            </a:r>
            <a:r>
              <a:rPr lang="it-IT" sz="2200" dirty="0"/>
              <a:t>e nei </a:t>
            </a:r>
            <a:r>
              <a:rPr lang="it-IT" sz="2200" dirty="0" smtClean="0"/>
              <a:t>trasporti</a:t>
            </a:r>
            <a:r>
              <a:rPr lang="it-IT" sz="2200" dirty="0"/>
              <a:t>.</a:t>
            </a:r>
          </a:p>
          <a:p>
            <a:endParaRPr lang="it-IT" sz="2200" dirty="0"/>
          </a:p>
        </p:txBody>
      </p:sp>
      <p:graphicFrame>
        <p:nvGraphicFramePr>
          <p:cNvPr id="5" name="Tabella 4"/>
          <p:cNvGraphicFramePr>
            <a:graphicFrameLocks noGrp="1"/>
          </p:cNvGraphicFramePr>
          <p:nvPr/>
        </p:nvGraphicFramePr>
        <p:xfrm>
          <a:off x="3347864" y="549443"/>
          <a:ext cx="5472608" cy="5471845"/>
        </p:xfrm>
        <a:graphic>
          <a:graphicData uri="http://schemas.openxmlformats.org/drawingml/2006/table">
            <a:tbl>
              <a:tblPr/>
              <a:tblGrid>
                <a:gridCol w="1872208"/>
                <a:gridCol w="1440160"/>
                <a:gridCol w="1008112"/>
                <a:gridCol w="1152128"/>
              </a:tblGrid>
              <a:tr h="792087">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Natura del motore</a:t>
                      </a:r>
                      <a:endParaRPr lang="it-IT" sz="1400" dirty="0">
                        <a:latin typeface="Century Schoolbook" pitchFamily="18" charset="0"/>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150" b="1" dirty="0">
                          <a:latin typeface="Century Schoolbook" pitchFamily="18" charset="0"/>
                          <a:ea typeface="Times New Roman"/>
                          <a:cs typeface="Times New Roman"/>
                        </a:rPr>
                        <a:t>Peso medio del motore (kg)</a:t>
                      </a:r>
                      <a:endParaRPr lang="it-IT" sz="1150" dirty="0">
                        <a:latin typeface="Century Schoolbook" pitchFamily="18" charset="0"/>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150" b="1" dirty="0">
                          <a:latin typeface="Century Schoolbook" pitchFamily="18" charset="0"/>
                          <a:ea typeface="Times New Roman"/>
                          <a:cs typeface="Times New Roman"/>
                        </a:rPr>
                        <a:t>Velocità media (m/s)</a:t>
                      </a:r>
                      <a:endParaRPr lang="it-IT" sz="1150" dirty="0">
                        <a:latin typeface="Century Schoolbook" pitchFamily="18" charset="0"/>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150" b="1" dirty="0" smtClean="0">
                          <a:latin typeface="Century Schoolbook" pitchFamily="18" charset="0"/>
                          <a:ea typeface="Times New Roman"/>
                          <a:cs typeface="Times New Roman"/>
                        </a:rPr>
                        <a:t>Potenza </a:t>
                      </a:r>
                      <a:r>
                        <a:rPr lang="it-IT" sz="1150" b="1" dirty="0">
                          <a:latin typeface="Century Schoolbook" pitchFamily="18" charset="0"/>
                          <a:ea typeface="Times New Roman"/>
                          <a:cs typeface="Times New Roman"/>
                        </a:rPr>
                        <a:t>(W)</a:t>
                      </a:r>
                      <a:endParaRPr lang="it-IT" sz="1150" dirty="0">
                        <a:latin typeface="Century Schoolbook" pitchFamily="18" charset="0"/>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494">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Uomo robusto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75</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a:latin typeface="Century Schoolbook" pitchFamily="18" charset="0"/>
                          <a:ea typeface="Times New Roman"/>
                          <a:cs typeface="Times New Roman"/>
                        </a:rPr>
                        <a:t>0,80</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62,5</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4674">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Uomo </a:t>
                      </a:r>
                      <a:r>
                        <a:rPr lang="it-IT" sz="1400" b="1" dirty="0" smtClean="0">
                          <a:latin typeface="Century Schoolbook" pitchFamily="18" charset="0"/>
                          <a:ea typeface="Times New Roman"/>
                          <a:cs typeface="Times New Roman"/>
                        </a:rPr>
                        <a:t>che compie un lavoro </a:t>
                      </a:r>
                      <a:r>
                        <a:rPr lang="it-IT" sz="1400" b="1" dirty="0">
                          <a:latin typeface="Century Schoolbook" pitchFamily="18" charset="0"/>
                          <a:ea typeface="Times New Roman"/>
                          <a:cs typeface="Times New Roman"/>
                        </a:rPr>
                        <a:t>con moto alternato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endParaRPr lang="it-IT" sz="1400" b="1" dirty="0">
                        <a:latin typeface="Century Schoolbook" pitchFamily="18" charset="0"/>
                        <a:ea typeface="Times New Roman"/>
                        <a:cs typeface="Times New Roman"/>
                      </a:endParaRPr>
                    </a:p>
                    <a:p>
                      <a:pPr algn="ctr" hangingPunct="0">
                        <a:lnSpc>
                          <a:spcPct val="150000"/>
                        </a:lnSpc>
                        <a:spcAft>
                          <a:spcPts val="0"/>
                        </a:spcAft>
                      </a:pPr>
                      <a:r>
                        <a:rPr lang="it-IT" sz="1400" b="1" dirty="0">
                          <a:latin typeface="Century Schoolbook" pitchFamily="18" charset="0"/>
                          <a:ea typeface="Times New Roman"/>
                          <a:cs typeface="Times New Roman"/>
                        </a:rPr>
                        <a:t>75</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endParaRPr lang="it-IT" sz="1400" b="1" dirty="0">
                        <a:latin typeface="Century Schoolbook" pitchFamily="18" charset="0"/>
                        <a:ea typeface="Times New Roman"/>
                        <a:cs typeface="Times New Roman"/>
                      </a:endParaRPr>
                    </a:p>
                    <a:p>
                      <a:pPr algn="ctr" hangingPunct="0">
                        <a:lnSpc>
                          <a:spcPct val="150000"/>
                        </a:lnSpc>
                        <a:spcAft>
                          <a:spcPts val="0"/>
                        </a:spcAft>
                      </a:pPr>
                      <a:r>
                        <a:rPr lang="it-IT" sz="1400" b="1" dirty="0">
                          <a:latin typeface="Century Schoolbook" pitchFamily="18" charset="0"/>
                          <a:ea typeface="Times New Roman"/>
                          <a:cs typeface="Times New Roman"/>
                        </a:rPr>
                        <a:t>0,76</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endParaRPr lang="it-IT" sz="1400" b="1" dirty="0">
                        <a:latin typeface="Century Schoolbook" pitchFamily="18" charset="0"/>
                        <a:ea typeface="Times New Roman"/>
                        <a:cs typeface="Times New Roman"/>
                      </a:endParaRPr>
                    </a:p>
                    <a:p>
                      <a:pPr algn="ctr" hangingPunct="0">
                        <a:lnSpc>
                          <a:spcPct val="150000"/>
                        </a:lnSpc>
                        <a:spcAft>
                          <a:spcPts val="0"/>
                        </a:spcAft>
                      </a:pPr>
                      <a:r>
                        <a:rPr lang="it-IT" sz="1400" b="1" dirty="0">
                          <a:latin typeface="Century Schoolbook" pitchFamily="18" charset="0"/>
                          <a:ea typeface="Times New Roman"/>
                          <a:cs typeface="Times New Roman"/>
                        </a:rPr>
                        <a:t>45</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Uomo </a:t>
                      </a:r>
                      <a:r>
                        <a:rPr lang="it-IT" sz="1400" b="1" dirty="0" smtClean="0">
                          <a:latin typeface="Century Schoolbook" pitchFamily="18" charset="0"/>
                          <a:ea typeface="Times New Roman"/>
                          <a:cs typeface="Times New Roman"/>
                        </a:rPr>
                        <a:t>che compie un lavoro </a:t>
                      </a:r>
                      <a:r>
                        <a:rPr lang="it-IT" sz="1400" b="1" dirty="0">
                          <a:latin typeface="Century Schoolbook" pitchFamily="18" charset="0"/>
                          <a:ea typeface="Times New Roman"/>
                          <a:cs typeface="Times New Roman"/>
                        </a:rPr>
                        <a:t>con moto continuo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endParaRPr lang="it-IT" sz="1400" b="1">
                        <a:latin typeface="Century Schoolbook" pitchFamily="18" charset="0"/>
                        <a:ea typeface="Times New Roman"/>
                        <a:cs typeface="Times New Roman"/>
                      </a:endParaRPr>
                    </a:p>
                    <a:p>
                      <a:pPr algn="ctr" hangingPunct="0">
                        <a:lnSpc>
                          <a:spcPct val="150000"/>
                        </a:lnSpc>
                        <a:spcAft>
                          <a:spcPts val="0"/>
                        </a:spcAft>
                      </a:pPr>
                      <a:r>
                        <a:rPr lang="it-IT" sz="1400" b="1">
                          <a:latin typeface="Century Schoolbook" pitchFamily="18" charset="0"/>
                          <a:ea typeface="Times New Roman"/>
                          <a:cs typeface="Times New Roman"/>
                        </a:rPr>
                        <a:t>75</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endParaRPr lang="it-IT" sz="1400" b="1" dirty="0">
                        <a:latin typeface="Century Schoolbook" pitchFamily="18" charset="0"/>
                        <a:ea typeface="Times New Roman"/>
                        <a:cs typeface="Times New Roman"/>
                      </a:endParaRPr>
                    </a:p>
                    <a:p>
                      <a:pPr algn="ctr" hangingPunct="0">
                        <a:lnSpc>
                          <a:spcPct val="150000"/>
                        </a:lnSpc>
                        <a:spcAft>
                          <a:spcPts val="0"/>
                        </a:spcAft>
                      </a:pPr>
                      <a:r>
                        <a:rPr lang="it-IT" sz="1400" b="1" dirty="0">
                          <a:latin typeface="Century Schoolbook" pitchFamily="18" charset="0"/>
                          <a:ea typeface="Times New Roman"/>
                          <a:cs typeface="Times New Roman"/>
                        </a:rPr>
                        <a:t>0,76</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endParaRPr lang="it-IT" sz="1400" b="1" dirty="0">
                        <a:latin typeface="Century Schoolbook" pitchFamily="18" charset="0"/>
                        <a:ea typeface="Times New Roman"/>
                        <a:cs typeface="Times New Roman"/>
                      </a:endParaRPr>
                    </a:p>
                    <a:p>
                      <a:pPr algn="ctr" hangingPunct="0">
                        <a:lnSpc>
                          <a:spcPct val="150000"/>
                        </a:lnSpc>
                        <a:spcAft>
                          <a:spcPts val="0"/>
                        </a:spcAft>
                      </a:pPr>
                      <a:r>
                        <a:rPr lang="it-IT" sz="1400" b="1" dirty="0">
                          <a:latin typeface="Century Schoolbook" pitchFamily="18" charset="0"/>
                          <a:ea typeface="Times New Roman"/>
                          <a:cs typeface="Times New Roman"/>
                        </a:rPr>
                        <a:t>60</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494">
                <a:tc>
                  <a:txBody>
                    <a:bodyPr/>
                    <a:lstStyle/>
                    <a:p>
                      <a:pPr algn="ctr" hangingPunct="0">
                        <a:lnSpc>
                          <a:spcPct val="150000"/>
                        </a:lnSpc>
                        <a:spcAft>
                          <a:spcPts val="0"/>
                        </a:spcAft>
                      </a:pPr>
                      <a:r>
                        <a:rPr lang="it-IT" sz="1400" b="1">
                          <a:latin typeface="Century Schoolbook" pitchFamily="18" charset="0"/>
                          <a:ea typeface="Times New Roman"/>
                          <a:cs typeface="Times New Roman"/>
                        </a:rPr>
                        <a:t>Cavallo da tiro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a:latin typeface="Century Schoolbook" pitchFamily="18" charset="0"/>
                          <a:ea typeface="Times New Roman"/>
                          <a:cs typeface="Times New Roman"/>
                        </a:rPr>
                        <a:t>375</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1,09</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586</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494">
                <a:tc>
                  <a:txBody>
                    <a:bodyPr/>
                    <a:lstStyle/>
                    <a:p>
                      <a:pPr algn="ctr" hangingPunct="0">
                        <a:lnSpc>
                          <a:spcPct val="150000"/>
                        </a:lnSpc>
                        <a:spcAft>
                          <a:spcPts val="0"/>
                        </a:spcAft>
                      </a:pPr>
                      <a:r>
                        <a:rPr lang="it-IT" sz="1400" b="1" dirty="0" smtClean="0">
                          <a:latin typeface="Century Schoolbook" pitchFamily="18" charset="0"/>
                          <a:ea typeface="Times New Roman"/>
                          <a:cs typeface="Times New Roman"/>
                        </a:rPr>
                        <a:t>Cavallo</a:t>
                      </a:r>
                      <a:endParaRPr lang="it-IT" sz="1400" b="1" dirty="0">
                        <a:latin typeface="Century Schoolbook" pitchFamily="18" charset="0"/>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a:latin typeface="Century Schoolbook" pitchFamily="18" charset="0"/>
                          <a:ea typeface="Times New Roman"/>
                          <a:cs typeface="Times New Roman"/>
                        </a:rPr>
                        <a:t>375</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0,95</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393</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494">
                <a:tc>
                  <a:txBody>
                    <a:bodyPr/>
                    <a:lstStyle/>
                    <a:p>
                      <a:pPr algn="ctr" hangingPunct="0">
                        <a:lnSpc>
                          <a:spcPct val="150000"/>
                        </a:lnSpc>
                        <a:spcAft>
                          <a:spcPts val="0"/>
                        </a:spcAft>
                      </a:pPr>
                      <a:r>
                        <a:rPr lang="it-IT" sz="1400" b="1">
                          <a:latin typeface="Century Schoolbook" pitchFamily="18" charset="0"/>
                          <a:ea typeface="Times New Roman"/>
                          <a:cs typeface="Times New Roman"/>
                        </a:rPr>
                        <a:t>Bue</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a:latin typeface="Century Schoolbook" pitchFamily="18" charset="0"/>
                          <a:ea typeface="Times New Roman"/>
                          <a:cs typeface="Times New Roman"/>
                        </a:rPr>
                        <a:t>350</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0,60-0,73</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382-390</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494">
                <a:tc>
                  <a:txBody>
                    <a:bodyPr/>
                    <a:lstStyle/>
                    <a:p>
                      <a:pPr algn="ctr" hangingPunct="0">
                        <a:lnSpc>
                          <a:spcPct val="150000"/>
                        </a:lnSpc>
                        <a:spcAft>
                          <a:spcPts val="0"/>
                        </a:spcAft>
                      </a:pPr>
                      <a:r>
                        <a:rPr lang="it-IT" sz="1400" b="1">
                          <a:latin typeface="Century Schoolbook" pitchFamily="18" charset="0"/>
                          <a:ea typeface="Times New Roman"/>
                          <a:cs typeface="Times New Roman"/>
                        </a:rPr>
                        <a:t>Mulo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a:latin typeface="Century Schoolbook" pitchFamily="18" charset="0"/>
                          <a:ea typeface="Times New Roman"/>
                          <a:cs typeface="Times New Roman"/>
                        </a:rPr>
                        <a:t>350</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a:latin typeface="Century Schoolbook" pitchFamily="18" charset="0"/>
                          <a:ea typeface="Times New Roman"/>
                          <a:cs typeface="Times New Roman"/>
                        </a:rPr>
                        <a:t>0,90-1,09</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293-343</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494">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Asino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180</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0,78-1,09</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it-IT" sz="1400" b="1" dirty="0">
                          <a:latin typeface="Century Schoolbook" pitchFamily="18" charset="0"/>
                          <a:ea typeface="Times New Roman"/>
                          <a:cs typeface="Times New Roman"/>
                        </a:rPr>
                        <a:t>143-146</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esempi pratici</a:t>
            </a:r>
            <a:endParaRPr lang="it-IT" dirty="0"/>
          </a:p>
        </p:txBody>
      </p:sp>
      <p:sp>
        <p:nvSpPr>
          <p:cNvPr id="3" name="Segnaposto contenuto 2"/>
          <p:cNvSpPr>
            <a:spLocks noGrp="1"/>
          </p:cNvSpPr>
          <p:nvPr>
            <p:ph idx="1"/>
          </p:nvPr>
        </p:nvSpPr>
        <p:spPr/>
        <p:txBody>
          <a:bodyPr>
            <a:normAutofit fontScale="77500" lnSpcReduction="20000"/>
          </a:bodyPr>
          <a:lstStyle/>
          <a:p>
            <a:pPr algn="just"/>
            <a:r>
              <a:rPr lang="it-IT" dirty="0"/>
              <a:t>Per trasportare il grande Menhir di </a:t>
            </a:r>
            <a:r>
              <a:rPr lang="it-IT" dirty="0" err="1"/>
              <a:t>Locmariaquer</a:t>
            </a:r>
            <a:r>
              <a:rPr lang="it-IT" dirty="0"/>
              <a:t>, che pesa 348 t, è necessario sollevarlo e collocarlo su dei rulli, in quanto è impossibile trascinarlo al suolo. L'aiuto di leve è indispensabile per sollevare una massa tanto grande: si calcola che furono necessari 300 uomini e 40 leve (20 leve per ogni lato), cioè 7 o 8 uomini per ogni leva. Le leve avevano probabilmente un diametro di 30 cm ed un rapporto, rispetto al fulcro, di 10 m ad 1. Si calcola che, una volta messo sui rulli, il Menhir sia stato trascinato da una forza corrispondente a 1.750 uomini o a 250 buoi. Una leggera pendenza in salita (ad esempio del 2%) porta queste cifre a 2.100 uomini o 300 buoi.</a:t>
            </a:r>
          </a:p>
          <a:p>
            <a:pPr algn="just"/>
            <a:endParaRPr lang="it-IT" dirty="0"/>
          </a:p>
        </p:txBody>
      </p:sp>
    </p:spTree>
    <p:extLst>
      <p:ext uri="{BB962C8B-B14F-4D97-AF65-F5344CB8AC3E}">
        <p14:creationId xmlns:p14="http://schemas.microsoft.com/office/powerpoint/2010/main" val="188220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esempi pratici</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a:t>Per una lastra di 45 t, che sono quelle più frequentemente utilizzate nelle costruzioni megalitiche (ad esempio i monoliti di Stonehenge), occorrono 40 uomini, per metterla sui rulli, e 225 per trascinarla; nel caso di una pendenza del 2% occorrono circa 300 uomini. Per lastre aventi ad esempio il doppio del peso si stima genericamente un raddoppio delle cifre suddette, ma ovviamente vi sono maggiori difficoltà per coordinare il numero più alto di addetti.</a:t>
            </a:r>
          </a:p>
          <a:p>
            <a:endParaRPr lang="it-IT" dirty="0"/>
          </a:p>
        </p:txBody>
      </p:sp>
    </p:spTree>
    <p:extLst>
      <p:ext uri="{BB962C8B-B14F-4D97-AF65-F5344CB8AC3E}">
        <p14:creationId xmlns:p14="http://schemas.microsoft.com/office/powerpoint/2010/main" val="3851638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esempi pratici</a:t>
            </a:r>
            <a:endParaRPr lang="it-IT" dirty="0"/>
          </a:p>
        </p:txBody>
      </p:sp>
      <p:sp>
        <p:nvSpPr>
          <p:cNvPr id="3" name="Segnaposto contenuto 2"/>
          <p:cNvSpPr>
            <a:spLocks noGrp="1"/>
          </p:cNvSpPr>
          <p:nvPr>
            <p:ph idx="1"/>
          </p:nvPr>
        </p:nvSpPr>
        <p:spPr/>
        <p:txBody>
          <a:bodyPr/>
          <a:lstStyle/>
          <a:p>
            <a:pPr algn="just"/>
            <a:r>
              <a:rPr lang="it-IT" dirty="0"/>
              <a:t>La costruzione di un grande tumulo, sebbene tecnicamente facile, implica l'impiego di numerosi uomini: per una di queste costruzioni occorrevano </a:t>
            </a:r>
            <a:r>
              <a:rPr lang="it-IT" dirty="0" err="1" smtClean="0"/>
              <a:t>normal</a:t>
            </a:r>
            <a:r>
              <a:rPr lang="it-IT" dirty="0" smtClean="0"/>
              <a:t>-mente </a:t>
            </a:r>
            <a:r>
              <a:rPr lang="it-IT" dirty="0"/>
              <a:t>70.000 t di pietrame; ciò implicava un lavoro di trasporto a mezzo di cesti di 400 uomini per la durata di 1 anno; cioè un'energia di circa 757x10</a:t>
            </a:r>
            <a:r>
              <a:rPr lang="it-IT" baseline="30000" dirty="0"/>
              <a:t>9</a:t>
            </a:r>
            <a:r>
              <a:rPr lang="it-IT" dirty="0"/>
              <a:t> J.</a:t>
            </a:r>
          </a:p>
          <a:p>
            <a:endParaRPr lang="it-IT" dirty="0"/>
          </a:p>
        </p:txBody>
      </p:sp>
    </p:spTree>
    <p:extLst>
      <p:ext uri="{BB962C8B-B14F-4D97-AF65-F5344CB8AC3E}">
        <p14:creationId xmlns:p14="http://schemas.microsoft.com/office/powerpoint/2010/main" val="2222138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712968" cy="994122"/>
          </a:xfrm>
        </p:spPr>
        <p:txBody>
          <a:bodyPr>
            <a:normAutofit fontScale="90000"/>
          </a:bodyPr>
          <a:lstStyle/>
          <a:p>
            <a:pPr hangingPunct="0"/>
            <a:r>
              <a:rPr lang="it-IT" sz="2700" b="1" dirty="0" smtClean="0"/>
              <a:t>Le macchine nel periodo greco e romano (600 a.C. - 400 d.C.) </a:t>
            </a:r>
            <a:r>
              <a:rPr lang="it-IT" sz="2800" b="1" dirty="0" smtClean="0"/>
              <a:t/>
            </a:r>
            <a:br>
              <a:rPr lang="it-IT" sz="2800" b="1" dirty="0" smtClean="0"/>
            </a:br>
            <a:r>
              <a:rPr lang="it-IT" sz="2700" b="1" dirty="0" smtClean="0"/>
              <a:t>(Ruote idrauliche)</a:t>
            </a:r>
            <a:endParaRPr lang="it-IT" sz="2700" dirty="0"/>
          </a:p>
        </p:txBody>
      </p:sp>
      <p:sp>
        <p:nvSpPr>
          <p:cNvPr id="3" name="Segnaposto contenuto 2"/>
          <p:cNvSpPr>
            <a:spLocks noGrp="1"/>
          </p:cNvSpPr>
          <p:nvPr>
            <p:ph idx="1"/>
          </p:nvPr>
        </p:nvSpPr>
        <p:spPr>
          <a:xfrm>
            <a:off x="457200" y="1484784"/>
            <a:ext cx="8229600" cy="4608512"/>
          </a:xfrm>
        </p:spPr>
        <p:txBody>
          <a:bodyPr>
            <a:noAutofit/>
          </a:bodyPr>
          <a:lstStyle/>
          <a:p>
            <a:pPr algn="just"/>
            <a:r>
              <a:rPr lang="it-IT" sz="2300" dirty="0" smtClean="0"/>
              <a:t>I mulini per la macinazione del grano erano diffusi in Grecia verso il 300 a.C. e derivavano dai mulini impiegati per frantumare i minerali delle miniere d'argento del </a:t>
            </a:r>
            <a:r>
              <a:rPr lang="it-IT" sz="2300" dirty="0" err="1" smtClean="0"/>
              <a:t>Laurion</a:t>
            </a:r>
            <a:r>
              <a:rPr lang="it-IT" sz="2300" dirty="0" smtClean="0"/>
              <a:t> nel V secolo a.C. La forza muscolare fu sostituita dai mulini ad acqua che, nella loro forma più rudimentale, erano ad asse verticale. Essi ebbero scarsa diffusione nel mondo greco (e nella Magna Grecia) a causa della scarsità di corsi d'acqua a regime costante. </a:t>
            </a:r>
          </a:p>
          <a:p>
            <a:pPr algn="just"/>
            <a:r>
              <a:rPr lang="it-IT" sz="2300" dirty="0" smtClean="0"/>
              <a:t>Negli antichi imperi erano in funzione forme di ruote ad acqua che utilizzavano la forza della corrente dei fiumi per prelevare acqua a scopi irrigativi. </a:t>
            </a:r>
            <a:endParaRPr lang="it-IT" sz="23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Le macchine nel periodo greco e romano (600 a.C. - 400 d.C.)</a:t>
            </a:r>
            <a:endParaRPr lang="it-IT" sz="2800" dirty="0"/>
          </a:p>
        </p:txBody>
      </p:sp>
      <p:sp>
        <p:nvSpPr>
          <p:cNvPr id="3" name="Segnaposto contenuto 2"/>
          <p:cNvSpPr>
            <a:spLocks noGrp="1"/>
          </p:cNvSpPr>
          <p:nvPr>
            <p:ph idx="1"/>
          </p:nvPr>
        </p:nvSpPr>
        <p:spPr>
          <a:xfrm>
            <a:off x="457200" y="1888232"/>
            <a:ext cx="8229600" cy="4277072"/>
          </a:xfrm>
        </p:spPr>
        <p:txBody>
          <a:bodyPr>
            <a:normAutofit/>
          </a:bodyPr>
          <a:lstStyle/>
          <a:p>
            <a:pPr algn="just"/>
            <a:r>
              <a:rPr lang="it-IT" dirty="0" smtClean="0"/>
              <a:t>In epoca greca comparvero anche delle </a:t>
            </a:r>
            <a:r>
              <a:rPr lang="it-IT" i="1" dirty="0" smtClean="0"/>
              <a:t>ruote dentate</a:t>
            </a:r>
            <a:r>
              <a:rPr lang="it-IT" dirty="0" smtClean="0"/>
              <a:t> poste perpendicolarmente, che trasformavano la rotazione da orizzontale in verticale: tale dispositivo doveva diventare fondamentale per tutti i congegni meccanici. Queste ruote con “ingranaggi” venivano adoperate per sollevare acqua.</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rcRect/>
          <a:stretch>
            <a:fillRect/>
          </a:stretch>
        </p:blipFill>
        <p:spPr bwMode="auto">
          <a:xfrm>
            <a:off x="467544" y="476672"/>
            <a:ext cx="3810000" cy="2857500"/>
          </a:xfrm>
          <a:prstGeom prst="rect">
            <a:avLst/>
          </a:prstGeom>
          <a:noFill/>
          <a:ln w="9525">
            <a:noFill/>
            <a:miter lim="800000"/>
            <a:headEnd/>
            <a:tailEnd/>
          </a:ln>
        </p:spPr>
      </p:pic>
      <p:pic>
        <p:nvPicPr>
          <p:cNvPr id="5" name="Immagine 4"/>
          <p:cNvPicPr/>
          <p:nvPr/>
        </p:nvPicPr>
        <p:blipFill>
          <a:blip r:embed="rId3" cstate="print"/>
          <a:srcRect/>
          <a:stretch>
            <a:fillRect/>
          </a:stretch>
        </p:blipFill>
        <p:spPr bwMode="auto">
          <a:xfrm>
            <a:off x="3419872" y="2780928"/>
            <a:ext cx="5400040" cy="3615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Il periodo medioevale (circa 400-1500)</a:t>
            </a:r>
            <a:br>
              <a:rPr lang="it-IT" sz="2800" b="1" dirty="0" smtClean="0"/>
            </a:br>
            <a:r>
              <a:rPr lang="it-IT" sz="2800" b="1" dirty="0" smtClean="0"/>
              <a:t>Ruote idrauliche</a:t>
            </a:r>
            <a:endParaRPr lang="it-IT" sz="2800" dirty="0"/>
          </a:p>
        </p:txBody>
      </p:sp>
      <p:sp>
        <p:nvSpPr>
          <p:cNvPr id="3" name="Segnaposto contenuto 2"/>
          <p:cNvSpPr>
            <a:spLocks noGrp="1"/>
          </p:cNvSpPr>
          <p:nvPr>
            <p:ph idx="1"/>
          </p:nvPr>
        </p:nvSpPr>
        <p:spPr/>
        <p:txBody>
          <a:bodyPr>
            <a:normAutofit fontScale="92500" lnSpcReduction="10000"/>
          </a:bodyPr>
          <a:lstStyle/>
          <a:p>
            <a:pPr algn="just"/>
            <a:r>
              <a:rPr lang="it-IT" dirty="0" smtClean="0"/>
              <a:t>Le ruote ad acqua rappresentarono il tipico impianto medievale per la produzione di energia meccanica. Il concetto fisico di “energia meccanica” cominciò a diffondersi verso la fine del XIII secolo. </a:t>
            </a:r>
          </a:p>
          <a:p>
            <a:pPr algn="just"/>
            <a:r>
              <a:rPr lang="it-IT" dirty="0" smtClean="0"/>
              <a:t>Una ruota idraulica, anche se di piccola potenza, erogava un'energia giornaliera molto superiore a quella dei motori animali, per la sua capacità di lavorare senza interruzione.</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Il periodo medioevale (circa 400-1500)</a:t>
            </a:r>
            <a:endParaRPr lang="it-IT" sz="2800" dirty="0"/>
          </a:p>
        </p:txBody>
      </p:sp>
      <p:sp>
        <p:nvSpPr>
          <p:cNvPr id="3" name="Segnaposto contenuto 2"/>
          <p:cNvSpPr>
            <a:spLocks noGrp="1"/>
          </p:cNvSpPr>
          <p:nvPr>
            <p:ph sz="half" idx="1"/>
          </p:nvPr>
        </p:nvSpPr>
        <p:spPr>
          <a:xfrm>
            <a:off x="457200" y="1600201"/>
            <a:ext cx="8435280" cy="748680"/>
          </a:xfrm>
        </p:spPr>
        <p:txBody>
          <a:bodyPr>
            <a:normAutofit/>
          </a:bodyPr>
          <a:lstStyle/>
          <a:p>
            <a:pPr algn="just" hangingPunct="0"/>
            <a:r>
              <a:rPr lang="it-IT" sz="2400" dirty="0" smtClean="0"/>
              <a:t>Si può notare infatti quanto segue:</a:t>
            </a:r>
          </a:p>
        </p:txBody>
      </p:sp>
      <p:graphicFrame>
        <p:nvGraphicFramePr>
          <p:cNvPr id="5" name="Tabella 4"/>
          <p:cNvGraphicFramePr>
            <a:graphicFrameLocks noGrp="1"/>
          </p:cNvGraphicFramePr>
          <p:nvPr/>
        </p:nvGraphicFramePr>
        <p:xfrm>
          <a:off x="539552" y="2636912"/>
          <a:ext cx="8136904" cy="3161315"/>
        </p:xfrm>
        <a:graphic>
          <a:graphicData uri="http://schemas.openxmlformats.org/drawingml/2006/table">
            <a:tbl>
              <a:tblPr/>
              <a:tblGrid>
                <a:gridCol w="3600400"/>
                <a:gridCol w="2664296"/>
                <a:gridCol w="1872208"/>
              </a:tblGrid>
              <a:tr h="492055">
                <a:tc>
                  <a:txBody>
                    <a:bodyPr/>
                    <a:lstStyle/>
                    <a:p>
                      <a:pPr algn="ctr">
                        <a:lnSpc>
                          <a:spcPct val="115000"/>
                        </a:lnSpc>
                        <a:spcAft>
                          <a:spcPts val="0"/>
                        </a:spcAft>
                      </a:pPr>
                      <a:r>
                        <a:rPr lang="it-IT" sz="2000" b="1" dirty="0">
                          <a:latin typeface="Century Schoolbook" pitchFamily="18" charset="0"/>
                          <a:ea typeface="Calibri"/>
                          <a:cs typeface="Times New Roman"/>
                        </a:rPr>
                        <a:t>MACCHINE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dirty="0">
                          <a:latin typeface="Century Schoolbook" pitchFamily="18" charset="0"/>
                          <a:ea typeface="Calibri"/>
                          <a:cs typeface="Times New Roman"/>
                        </a:rPr>
                        <a:t>POTENZA </a:t>
                      </a:r>
                      <a:r>
                        <a:rPr lang="it-IT" sz="2000" b="1" dirty="0" smtClean="0">
                          <a:latin typeface="Century Schoolbook" pitchFamily="18" charset="0"/>
                          <a:ea typeface="Calibri"/>
                          <a:cs typeface="Times New Roman"/>
                        </a:rPr>
                        <a:t>× ore</a:t>
                      </a:r>
                      <a:endParaRPr lang="it-IT" sz="2000" b="1" dirty="0">
                        <a:latin typeface="Century Schoolbook"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dirty="0">
                          <a:latin typeface="Century Schoolbook" pitchFamily="18" charset="0"/>
                          <a:ea typeface="Calibri"/>
                          <a:cs typeface="Times New Roman"/>
                        </a:rPr>
                        <a:t>ENERGIA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055">
                <a:tc>
                  <a:txBody>
                    <a:bodyPr/>
                    <a:lstStyle/>
                    <a:p>
                      <a:pPr algn="ctr">
                        <a:lnSpc>
                          <a:spcPct val="115000"/>
                        </a:lnSpc>
                        <a:spcAft>
                          <a:spcPts val="0"/>
                        </a:spcAft>
                      </a:pPr>
                      <a:r>
                        <a:rPr lang="it-IT" sz="2000" b="1" dirty="0" smtClean="0">
                          <a:latin typeface="Century Schoolbook" pitchFamily="18" charset="0"/>
                          <a:ea typeface="Calibri"/>
                          <a:cs typeface="Times New Roman"/>
                        </a:rPr>
                        <a:t>uomo</a:t>
                      </a:r>
                      <a:endParaRPr lang="it-IT" sz="2000" b="1" dirty="0">
                        <a:latin typeface="Century Schoolbook"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dirty="0" smtClean="0">
                          <a:latin typeface="Century Schoolbook" pitchFamily="18" charset="0"/>
                          <a:ea typeface="Calibri"/>
                          <a:cs typeface="Times New Roman"/>
                        </a:rPr>
                        <a:t>60 W </a:t>
                      </a:r>
                      <a:r>
                        <a:rPr lang="it-IT" sz="2000" b="1" dirty="0">
                          <a:latin typeface="Century Schoolbook" pitchFamily="18" charset="0"/>
                          <a:ea typeface="Calibri"/>
                          <a:cs typeface="Times New Roman"/>
                        </a:rPr>
                        <a:t>× 8 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a:latin typeface="Century Schoolbook" pitchFamily="18" charset="0"/>
                          <a:ea typeface="Calibri"/>
                          <a:cs typeface="Times New Roman"/>
                        </a:rPr>
                        <a:t>1,7 MJ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055">
                <a:tc>
                  <a:txBody>
                    <a:bodyPr/>
                    <a:lstStyle/>
                    <a:p>
                      <a:pPr algn="ctr">
                        <a:lnSpc>
                          <a:spcPct val="115000"/>
                        </a:lnSpc>
                        <a:spcAft>
                          <a:spcPts val="0"/>
                        </a:spcAft>
                      </a:pPr>
                      <a:r>
                        <a:rPr lang="it-IT" sz="2000" b="1" dirty="0" smtClean="0">
                          <a:latin typeface="Century Schoolbook" pitchFamily="18" charset="0"/>
                          <a:ea typeface="Calibri"/>
                          <a:cs typeface="Times New Roman"/>
                        </a:rPr>
                        <a:t>cavallo da tiro</a:t>
                      </a:r>
                      <a:endParaRPr lang="it-IT" sz="2000" b="1" dirty="0">
                        <a:latin typeface="Century Schoolbook"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dirty="0">
                          <a:latin typeface="Century Schoolbook" pitchFamily="18" charset="0"/>
                          <a:ea typeface="Calibri"/>
                          <a:cs typeface="Times New Roman"/>
                        </a:rPr>
                        <a:t>586 W × 8 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a:latin typeface="Century Schoolbook" pitchFamily="18" charset="0"/>
                          <a:ea typeface="Calibri"/>
                          <a:cs typeface="Times New Roman"/>
                        </a:rPr>
                        <a:t>16,9 MJ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055">
                <a:tc>
                  <a:txBody>
                    <a:bodyPr/>
                    <a:lstStyle/>
                    <a:p>
                      <a:pPr algn="ctr">
                        <a:lnSpc>
                          <a:spcPct val="115000"/>
                        </a:lnSpc>
                        <a:spcAft>
                          <a:spcPts val="0"/>
                        </a:spcAft>
                      </a:pPr>
                      <a:r>
                        <a:rPr lang="it-IT" sz="2000" b="1" dirty="0" smtClean="0">
                          <a:latin typeface="Century Schoolbook" pitchFamily="18" charset="0"/>
                          <a:ea typeface="Calibri"/>
                          <a:cs typeface="Times New Roman"/>
                        </a:rPr>
                        <a:t>ruota idraulica</a:t>
                      </a:r>
                      <a:endParaRPr lang="it-IT" sz="2000" b="1" dirty="0">
                        <a:latin typeface="Century Schoolbook"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dirty="0">
                          <a:latin typeface="Century Schoolbook" pitchFamily="18" charset="0"/>
                          <a:ea typeface="Calibri"/>
                          <a:cs typeface="Times New Roman"/>
                        </a:rPr>
                        <a:t>735 W × 16 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a:latin typeface="Century Schoolbook" pitchFamily="18" charset="0"/>
                          <a:ea typeface="Calibri"/>
                          <a:cs typeface="Times New Roman"/>
                        </a:rPr>
                        <a:t>42,5 MJ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055">
                <a:tc>
                  <a:txBody>
                    <a:bodyPr/>
                    <a:lstStyle/>
                    <a:p>
                      <a:pPr algn="ctr">
                        <a:lnSpc>
                          <a:spcPct val="115000"/>
                        </a:lnSpc>
                        <a:spcAft>
                          <a:spcPts val="0"/>
                        </a:spcAft>
                      </a:pPr>
                      <a:r>
                        <a:rPr lang="it-IT" sz="2000" b="1" dirty="0" smtClean="0">
                          <a:latin typeface="Century Schoolbook" pitchFamily="18" charset="0"/>
                          <a:ea typeface="Calibri"/>
                          <a:cs typeface="Times New Roman"/>
                        </a:rPr>
                        <a:t>ruota idraulica</a:t>
                      </a:r>
                      <a:endParaRPr lang="it-IT" sz="2000" b="1" dirty="0">
                        <a:latin typeface="Century Schoolbook"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dirty="0">
                          <a:latin typeface="Century Schoolbook" pitchFamily="18" charset="0"/>
                          <a:ea typeface="Calibri"/>
                          <a:cs typeface="Times New Roman"/>
                        </a:rPr>
                        <a:t>735 W × 24 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a:latin typeface="Century Schoolbook" pitchFamily="18" charset="0"/>
                          <a:ea typeface="Calibri"/>
                          <a:cs typeface="Times New Roman"/>
                        </a:rPr>
                        <a:t>63,4 MJ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055">
                <a:tc>
                  <a:txBody>
                    <a:bodyPr/>
                    <a:lstStyle/>
                    <a:p>
                      <a:pPr algn="ctr">
                        <a:lnSpc>
                          <a:spcPct val="115000"/>
                        </a:lnSpc>
                        <a:spcAft>
                          <a:spcPts val="0"/>
                        </a:spcAft>
                      </a:pPr>
                      <a:r>
                        <a:rPr lang="it-IT" sz="2000" b="1" dirty="0" smtClean="0">
                          <a:latin typeface="Century Schoolbook" pitchFamily="18" charset="0"/>
                          <a:ea typeface="Calibri"/>
                          <a:cs typeface="Times New Roman"/>
                        </a:rPr>
                        <a:t>ruota idraulica </a:t>
                      </a:r>
                    </a:p>
                    <a:p>
                      <a:pPr algn="ctr">
                        <a:lnSpc>
                          <a:spcPct val="115000"/>
                        </a:lnSpc>
                        <a:spcAft>
                          <a:spcPts val="0"/>
                        </a:spcAft>
                      </a:pPr>
                      <a:r>
                        <a:rPr lang="it-IT" sz="2000" b="1" dirty="0" smtClean="0">
                          <a:latin typeface="Century Schoolbook" pitchFamily="18" charset="0"/>
                          <a:ea typeface="Calibri"/>
                          <a:cs typeface="Times New Roman"/>
                        </a:rPr>
                        <a:t>(XVII secolo)</a:t>
                      </a:r>
                      <a:endParaRPr lang="it-IT" sz="2000" b="1" dirty="0">
                        <a:latin typeface="Century Schoolbook"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dirty="0">
                          <a:latin typeface="Century Schoolbook" pitchFamily="18" charset="0"/>
                          <a:ea typeface="Calibri"/>
                          <a:cs typeface="Times New Roman"/>
                        </a:rPr>
                        <a:t>7.355 W × 24 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000" b="1" dirty="0">
                          <a:latin typeface="Century Schoolbook" pitchFamily="18" charset="0"/>
                          <a:ea typeface="Calibri"/>
                          <a:cs typeface="Times New Roman"/>
                        </a:rPr>
                        <a:t>635,4 MJ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rmAutofit/>
          </a:bodyPr>
          <a:lstStyle/>
          <a:p>
            <a:r>
              <a:rPr lang="it-IT" sz="2800" b="1" dirty="0" smtClean="0"/>
              <a:t>Che cos’è l’energia?</a:t>
            </a:r>
            <a:endParaRPr lang="it-IT" sz="2800" b="1" dirty="0"/>
          </a:p>
        </p:txBody>
      </p:sp>
      <p:sp>
        <p:nvSpPr>
          <p:cNvPr id="3" name="Segnaposto contenuto 2"/>
          <p:cNvSpPr>
            <a:spLocks noGrp="1"/>
          </p:cNvSpPr>
          <p:nvPr>
            <p:ph idx="1"/>
          </p:nvPr>
        </p:nvSpPr>
        <p:spPr>
          <a:xfrm>
            <a:off x="457200" y="1196752"/>
            <a:ext cx="8229600" cy="4929411"/>
          </a:xfrm>
        </p:spPr>
        <p:txBody>
          <a:bodyPr>
            <a:normAutofit/>
          </a:bodyPr>
          <a:lstStyle/>
          <a:p>
            <a:pPr algn="just"/>
            <a:r>
              <a:rPr lang="it-IT" dirty="0" smtClean="0"/>
              <a:t>L’energia è la capacità di compiere un lavoro.</a:t>
            </a:r>
          </a:p>
          <a:p>
            <a:pPr algn="just"/>
            <a:r>
              <a:rPr lang="it-IT" dirty="0" smtClean="0"/>
              <a:t>Cosa significa “lavoro”?</a:t>
            </a:r>
          </a:p>
          <a:p>
            <a:pPr algn="just"/>
            <a:r>
              <a:rPr lang="it-IT" dirty="0" smtClean="0"/>
              <a:t>Nella vita quotidiana, lavorare significa impegnarsi per ottenere un risultato.</a:t>
            </a:r>
          </a:p>
          <a:p>
            <a:pPr algn="just"/>
            <a:r>
              <a:rPr lang="it-IT" dirty="0" smtClean="0"/>
              <a:t>In fisica invece, il lavoro indica una forza che permette di ottenere uno spostamento (cioè un movimento).</a:t>
            </a:r>
          </a:p>
          <a:p>
            <a:pPr algn="just"/>
            <a:r>
              <a:rPr lang="it-IT" dirty="0" smtClean="0"/>
              <a:t>Lavoro (joule)  = forza × spostamento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706090"/>
          </a:xfrm>
        </p:spPr>
        <p:txBody>
          <a:bodyPr>
            <a:normAutofit fontScale="90000"/>
          </a:bodyPr>
          <a:lstStyle/>
          <a:p>
            <a:r>
              <a:rPr lang="it-IT" sz="2800" b="1" dirty="0" smtClean="0"/>
              <a:t>Il periodo pre-industriale (1500-1750)</a:t>
            </a:r>
            <a:br>
              <a:rPr lang="it-IT" sz="2800" b="1" dirty="0" smtClean="0"/>
            </a:br>
            <a:r>
              <a:rPr lang="it-IT" sz="2800" b="1" dirty="0" smtClean="0"/>
              <a:t>Ruote idrauliche</a:t>
            </a:r>
            <a:endParaRPr lang="it-IT" sz="2800" dirty="0"/>
          </a:p>
        </p:txBody>
      </p:sp>
      <p:sp>
        <p:nvSpPr>
          <p:cNvPr id="3" name="Segnaposto contenuto 2"/>
          <p:cNvSpPr>
            <a:spLocks noGrp="1"/>
          </p:cNvSpPr>
          <p:nvPr>
            <p:ph idx="1"/>
          </p:nvPr>
        </p:nvSpPr>
        <p:spPr/>
        <p:txBody>
          <a:bodyPr>
            <a:normAutofit fontScale="92500"/>
          </a:bodyPr>
          <a:lstStyle/>
          <a:p>
            <a:pPr algn="just" hangingPunct="0"/>
            <a:r>
              <a:rPr lang="it-IT" dirty="0" smtClean="0"/>
              <a:t>Dal periodo medioevale fino al XIX secolo le ruote idrauliche continuarono ad essere impiegate senza interruzione. In certe zone furono costruite in forte concentrazione per poter usufruire di più elevate potenze. </a:t>
            </a:r>
          </a:p>
          <a:p>
            <a:pPr algn="just" hangingPunct="0"/>
            <a:r>
              <a:rPr lang="it-IT" dirty="0" smtClean="0"/>
              <a:t>Esempi di grandi ruote ad acqua del secolo XVII si trovano in Francia, impiegate per azionare delle pompe per captare, innalzare e distribuire acqua. </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147248" cy="1143000"/>
          </a:xfrm>
        </p:spPr>
        <p:txBody>
          <a:bodyPr>
            <a:normAutofit/>
          </a:bodyPr>
          <a:lstStyle/>
          <a:p>
            <a:r>
              <a:rPr lang="it-IT" sz="2800" b="1" dirty="0" smtClean="0"/>
              <a:t>Il periodo medioevale (circa 400-1500)</a:t>
            </a:r>
            <a:br>
              <a:rPr lang="it-IT" sz="2800" b="1" dirty="0" smtClean="0"/>
            </a:br>
            <a:r>
              <a:rPr lang="it-IT" sz="2800" b="1" dirty="0" smtClean="0"/>
              <a:t>Mulini a vento</a:t>
            </a:r>
            <a:endParaRPr lang="it-IT" sz="2800" dirty="0"/>
          </a:p>
        </p:txBody>
      </p:sp>
      <p:sp>
        <p:nvSpPr>
          <p:cNvPr id="3" name="Segnaposto contenuto 2"/>
          <p:cNvSpPr>
            <a:spLocks noGrp="1"/>
          </p:cNvSpPr>
          <p:nvPr>
            <p:ph idx="1"/>
          </p:nvPr>
        </p:nvSpPr>
        <p:spPr>
          <a:xfrm>
            <a:off x="457200" y="1600201"/>
            <a:ext cx="8219256" cy="2404863"/>
          </a:xfrm>
        </p:spPr>
        <p:txBody>
          <a:bodyPr>
            <a:normAutofit/>
          </a:bodyPr>
          <a:lstStyle/>
          <a:p>
            <a:pPr marL="354013" indent="-354013" algn="just" hangingPunct="0"/>
            <a:r>
              <a:rPr lang="it-IT" dirty="0" smtClean="0"/>
              <a:t>Fino al XVIII secolo i mulini ad acqua costituirono la principale fonte di energia. Essi si diffusero progressiva-mente in tutta l’Europa.</a:t>
            </a:r>
          </a:p>
          <a:p>
            <a:pPr algn="just" hangingPunct="0"/>
            <a:endParaRPr lang="it-IT" dirty="0" smtClean="0"/>
          </a:p>
          <a:p>
            <a:endParaRPr lang="it-IT" dirty="0"/>
          </a:p>
        </p:txBody>
      </p:sp>
      <p:pic>
        <p:nvPicPr>
          <p:cNvPr id="4" name="Immagine 3"/>
          <p:cNvPicPr/>
          <p:nvPr/>
        </p:nvPicPr>
        <p:blipFill>
          <a:blip r:embed="rId2" cstate="print"/>
          <a:srcRect/>
          <a:stretch>
            <a:fillRect/>
          </a:stretch>
        </p:blipFill>
        <p:spPr bwMode="auto">
          <a:xfrm>
            <a:off x="5436096" y="4005064"/>
            <a:ext cx="3600400" cy="2232248"/>
          </a:xfrm>
          <a:prstGeom prst="rect">
            <a:avLst/>
          </a:prstGeom>
          <a:noFill/>
          <a:ln w="9525">
            <a:noFill/>
            <a:miter lim="800000"/>
            <a:headEnd/>
            <a:tailEnd/>
          </a:ln>
        </p:spPr>
      </p:pic>
      <p:sp>
        <p:nvSpPr>
          <p:cNvPr id="5" name="CasellaDiTesto 4"/>
          <p:cNvSpPr txBox="1"/>
          <p:nvPr/>
        </p:nvSpPr>
        <p:spPr>
          <a:xfrm>
            <a:off x="467544" y="3622372"/>
            <a:ext cx="4896544" cy="3046988"/>
          </a:xfrm>
          <a:prstGeom prst="rect">
            <a:avLst/>
          </a:prstGeom>
          <a:noFill/>
        </p:spPr>
        <p:txBody>
          <a:bodyPr wrap="square" rtlCol="0">
            <a:spAutoFit/>
          </a:bodyPr>
          <a:lstStyle/>
          <a:p>
            <a:pPr marL="354013" indent="-354013" algn="just" hangingPunct="0">
              <a:buFont typeface="Arial" pitchFamily="34" charset="0"/>
              <a:buChar char="•"/>
            </a:pPr>
            <a:r>
              <a:rPr lang="it-IT" sz="3200" dirty="0" smtClean="0"/>
              <a:t>Nel tardo medioevo si diffuse in Europa un nuovo motore primario per la produzione di energia: il </a:t>
            </a:r>
            <a:r>
              <a:rPr lang="it-IT" sz="3200" i="1" dirty="0" smtClean="0"/>
              <a:t>mulino a vento</a:t>
            </a:r>
            <a:r>
              <a:rPr lang="it-IT" sz="32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Il periodo medioevale (circa 400-1500)</a:t>
            </a:r>
            <a:endParaRPr lang="it-IT" sz="2800" dirty="0"/>
          </a:p>
        </p:txBody>
      </p:sp>
      <p:sp>
        <p:nvSpPr>
          <p:cNvPr id="3" name="Segnaposto contenuto 2"/>
          <p:cNvSpPr>
            <a:spLocks noGrp="1"/>
          </p:cNvSpPr>
          <p:nvPr>
            <p:ph idx="1"/>
          </p:nvPr>
        </p:nvSpPr>
        <p:spPr/>
        <p:txBody>
          <a:bodyPr>
            <a:normAutofit fontScale="92500" lnSpcReduction="10000"/>
          </a:bodyPr>
          <a:lstStyle/>
          <a:p>
            <a:pPr algn="just"/>
            <a:r>
              <a:rPr lang="it-IT" dirty="0" smtClean="0"/>
              <a:t>E' noto che esso fosse usato a partire dal VII secolo soprattutto in Persia e nell'Afganistan, e solo nel XII secolo in Europa. </a:t>
            </a:r>
          </a:p>
          <a:p>
            <a:pPr algn="just"/>
            <a:r>
              <a:rPr lang="it-IT" dirty="0" smtClean="0"/>
              <a:t>Sembra che l'idea di sfruttare la forza del vento per produrre lavoro meccanico sia scaturita dalla pratica di impiegare degli “</a:t>
            </a:r>
            <a:r>
              <a:rPr lang="it-IT" i="1" dirty="0" smtClean="0"/>
              <a:t>anemometri</a:t>
            </a:r>
            <a:r>
              <a:rPr lang="it-IT" dirty="0" smtClean="0"/>
              <a:t>” ad asse verticale per far ruotare testi sacri religiosi, contenuti in scatole o scaffali, come preghiera.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Il periodo medioevale (circa 400-1500)</a:t>
            </a:r>
            <a:endParaRPr lang="it-IT" sz="2800" dirty="0"/>
          </a:p>
        </p:txBody>
      </p:sp>
      <p:sp>
        <p:nvSpPr>
          <p:cNvPr id="3" name="Segnaposto contenuto 2"/>
          <p:cNvSpPr>
            <a:spLocks noGrp="1"/>
          </p:cNvSpPr>
          <p:nvPr>
            <p:ph idx="1"/>
          </p:nvPr>
        </p:nvSpPr>
        <p:spPr>
          <a:xfrm>
            <a:off x="457200" y="1412776"/>
            <a:ext cx="8229600" cy="4896544"/>
          </a:xfrm>
        </p:spPr>
        <p:txBody>
          <a:bodyPr>
            <a:noAutofit/>
          </a:bodyPr>
          <a:lstStyle/>
          <a:p>
            <a:pPr algn="just" hangingPunct="0"/>
            <a:r>
              <a:rPr lang="it-IT" sz="2500" dirty="0" smtClean="0"/>
              <a:t>I mulini a vento ebbero maggiore diffusione specialmente dove non vi era disponibilità di acqua, come ad esempio entro le mura di una città o di una fortezza, oppure nell'Europa settentrionale dove i corsi d'acqua d'inverno gelavano. Nell'Europa meridionale si diffusero più lentamente, ma nel XIV secolo erano già parte del paesaggio.</a:t>
            </a:r>
          </a:p>
          <a:p>
            <a:pPr algn="just"/>
            <a:r>
              <a:rPr lang="it-IT" sz="2500" dirty="0" smtClean="0"/>
              <a:t>Inizialmente essi venivano adoperati per la molitura del grano. Nel XII secolo, in India ed in Cina, si usavano per estrarre il succo dalla canna da zucchero. </a:t>
            </a:r>
            <a:endParaRPr lang="it-IT" sz="25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38733"/>
            <a:ext cx="8229600" cy="1143000"/>
          </a:xfrm>
        </p:spPr>
        <p:txBody>
          <a:bodyPr>
            <a:normAutofit/>
          </a:bodyPr>
          <a:lstStyle/>
          <a:p>
            <a:r>
              <a:rPr lang="it-IT" sz="2800" b="1" dirty="0" smtClean="0"/>
              <a:t>Il periodo medioevale (circa 400-1500)</a:t>
            </a:r>
            <a:endParaRPr lang="it-IT" sz="2800" dirty="0"/>
          </a:p>
        </p:txBody>
      </p:sp>
      <p:sp>
        <p:nvSpPr>
          <p:cNvPr id="3" name="Segnaposto contenuto 2"/>
          <p:cNvSpPr>
            <a:spLocks noGrp="1"/>
          </p:cNvSpPr>
          <p:nvPr>
            <p:ph idx="1"/>
          </p:nvPr>
        </p:nvSpPr>
        <p:spPr>
          <a:xfrm>
            <a:off x="467544" y="2276872"/>
            <a:ext cx="8229600" cy="3024336"/>
          </a:xfrm>
        </p:spPr>
        <p:txBody>
          <a:bodyPr/>
          <a:lstStyle/>
          <a:p>
            <a:pPr algn="just"/>
            <a:r>
              <a:rPr lang="it-IT" dirty="0" smtClean="0"/>
              <a:t>La massima espansione dei mulini a vento si ebbe a partire dal XV secolo. In alcune zone, come in Olanda, esso costituì il motore più usato fino all'avvento della macchina a vapore. </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4677"/>
            <a:ext cx="8229600" cy="1143000"/>
          </a:xfrm>
        </p:spPr>
        <p:txBody>
          <a:bodyPr>
            <a:normAutofit/>
          </a:bodyPr>
          <a:lstStyle/>
          <a:p>
            <a:r>
              <a:rPr lang="it-IT" sz="2800" b="1" dirty="0" smtClean="0"/>
              <a:t>Il periodo pre-industriale (1500-1750)</a:t>
            </a:r>
            <a:br>
              <a:rPr lang="it-IT" sz="2800" b="1" dirty="0" smtClean="0"/>
            </a:br>
            <a:endParaRPr lang="it-IT" sz="2800" dirty="0"/>
          </a:p>
        </p:txBody>
      </p:sp>
      <p:sp>
        <p:nvSpPr>
          <p:cNvPr id="3" name="Segnaposto contenuto 2"/>
          <p:cNvSpPr>
            <a:spLocks noGrp="1"/>
          </p:cNvSpPr>
          <p:nvPr>
            <p:ph idx="1"/>
          </p:nvPr>
        </p:nvSpPr>
        <p:spPr>
          <a:xfrm>
            <a:off x="457200" y="1960240"/>
            <a:ext cx="8229600" cy="3989040"/>
          </a:xfrm>
        </p:spPr>
        <p:txBody>
          <a:bodyPr>
            <a:normAutofit fontScale="85000" lnSpcReduction="20000"/>
          </a:bodyPr>
          <a:lstStyle/>
          <a:p>
            <a:pPr algn="just"/>
            <a:r>
              <a:rPr lang="it-IT" dirty="0" smtClean="0"/>
              <a:t>Nel XVI secolo i mulini a vento furono perfezionati e resi più efficienti; ad esempio furono dotati di pale ruotanti in modo da sfruttare meglio le correnti mentre il resto dell'edificio rimaneva fisso. </a:t>
            </a:r>
          </a:p>
          <a:p>
            <a:pPr algn="just"/>
            <a:r>
              <a:rPr lang="it-IT" dirty="0" smtClean="0"/>
              <a:t>In principio il mulino a vento veniva utilizzato per la pulitura e la macinazione del grano, ma verso la fine del XIV secolo lo si impiegò anche per lavori di drenaggio, per la macinazione dei pigmenti, la spremitura di semi oleosi o la fabbricazione della carta. </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922114"/>
          </a:xfrm>
        </p:spPr>
        <p:txBody>
          <a:bodyPr>
            <a:normAutofit/>
          </a:bodyPr>
          <a:lstStyle/>
          <a:p>
            <a:r>
              <a:rPr lang="it-IT" sz="2800" b="1" dirty="0" smtClean="0"/>
              <a:t>Il periodo pre-industriale (1500-1750)</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it-IT" dirty="0" smtClean="0"/>
              <a:t>Nell’Olanda settentrionale, a metà del XVII secolo, erano in funzione circa 3.000 mulini a vento; si è calcolato che l’energia prodotta fosse di circa 45 miliardi di kWh annue; essa veniva utilizzata praticamente per tutte le attività produttive dove era richiesta energia. </a:t>
            </a:r>
          </a:p>
          <a:p>
            <a:pPr algn="just"/>
            <a:r>
              <a:rPr lang="it-IT" dirty="0" smtClean="0"/>
              <a:t>Ancora oggi viene impiegato per azionare le pompe per il drenaggio delle regioni che si trovano al di sotto del livello del mare (Polder).</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print"/>
          <a:srcRect/>
          <a:stretch>
            <a:fillRect/>
          </a:stretch>
        </p:blipFill>
        <p:spPr bwMode="auto">
          <a:xfrm>
            <a:off x="5004048" y="332656"/>
            <a:ext cx="3854202" cy="2952328"/>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539552" y="3140968"/>
            <a:ext cx="5334000" cy="3333750"/>
          </a:xfrm>
          <a:prstGeom prst="rect">
            <a:avLst/>
          </a:prstGeom>
          <a:noFill/>
          <a:ln w="9525">
            <a:noFill/>
            <a:miter lim="800000"/>
            <a:headEnd/>
            <a:tailEnd/>
          </a:ln>
        </p:spPr>
      </p:pic>
      <p:sp>
        <p:nvSpPr>
          <p:cNvPr id="7" name="CasellaDiTesto 6"/>
          <p:cNvSpPr txBox="1"/>
          <p:nvPr/>
        </p:nvSpPr>
        <p:spPr>
          <a:xfrm>
            <a:off x="5940152" y="4653136"/>
            <a:ext cx="3024336" cy="923330"/>
          </a:xfrm>
          <a:prstGeom prst="rect">
            <a:avLst/>
          </a:prstGeom>
          <a:noFill/>
        </p:spPr>
        <p:txBody>
          <a:bodyPr wrap="square" rtlCol="0">
            <a:spAutoFit/>
          </a:bodyPr>
          <a:lstStyle/>
          <a:p>
            <a:pPr algn="ctr"/>
            <a:r>
              <a:rPr lang="it-IT" b="1" dirty="0" smtClean="0">
                <a:solidFill>
                  <a:srgbClr val="0000FF"/>
                </a:solidFill>
              </a:rPr>
              <a:t>KINDERDIJK</a:t>
            </a:r>
            <a:r>
              <a:rPr lang="it-IT" dirty="0" smtClean="0"/>
              <a:t>, villaggio vicino a Rotterdam, patrimonio dell’Unesco.</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323528" y="260649"/>
            <a:ext cx="4176464" cy="2736303"/>
          </a:xfrm>
          <a:prstGeom prst="rect">
            <a:avLst/>
          </a:prstGeom>
          <a:noFill/>
          <a:ln w="9525">
            <a:noFill/>
            <a:miter lim="800000"/>
            <a:headEnd/>
            <a:tailEnd/>
          </a:ln>
        </p:spPr>
      </p:pic>
      <p:pic>
        <p:nvPicPr>
          <p:cNvPr id="3" name="Immagine 2" descr="DSCN2498.JPG"/>
          <p:cNvPicPr>
            <a:picLocks noChangeAspect="1"/>
          </p:cNvPicPr>
          <p:nvPr/>
        </p:nvPicPr>
        <p:blipFill>
          <a:blip r:embed="rId3" cstate="print"/>
          <a:stretch>
            <a:fillRect/>
          </a:stretch>
        </p:blipFill>
        <p:spPr>
          <a:xfrm>
            <a:off x="4283968" y="980728"/>
            <a:ext cx="4644008" cy="3483006"/>
          </a:xfrm>
          <a:prstGeom prst="rect">
            <a:avLst/>
          </a:prstGeom>
        </p:spPr>
      </p:pic>
      <p:pic>
        <p:nvPicPr>
          <p:cNvPr id="4" name="Immagine 3" descr="DSCN2500.JPG"/>
          <p:cNvPicPr>
            <a:picLocks noChangeAspect="1"/>
          </p:cNvPicPr>
          <p:nvPr/>
        </p:nvPicPr>
        <p:blipFill>
          <a:blip r:embed="rId4" cstate="print"/>
          <a:stretch>
            <a:fillRect/>
          </a:stretch>
        </p:blipFill>
        <p:spPr>
          <a:xfrm>
            <a:off x="539552" y="3356992"/>
            <a:ext cx="4283968" cy="3212976"/>
          </a:xfrm>
          <a:prstGeom prst="rect">
            <a:avLst/>
          </a:prstGeom>
        </p:spPr>
      </p:pic>
      <p:sp>
        <p:nvSpPr>
          <p:cNvPr id="5" name="CasellaDiTesto 4"/>
          <p:cNvSpPr txBox="1"/>
          <p:nvPr/>
        </p:nvSpPr>
        <p:spPr>
          <a:xfrm>
            <a:off x="5076056" y="5085184"/>
            <a:ext cx="3744416" cy="923330"/>
          </a:xfrm>
          <a:prstGeom prst="rect">
            <a:avLst/>
          </a:prstGeom>
          <a:noFill/>
        </p:spPr>
        <p:txBody>
          <a:bodyPr wrap="square" rtlCol="0">
            <a:spAutoFit/>
          </a:bodyPr>
          <a:lstStyle/>
          <a:p>
            <a:pPr algn="ctr"/>
            <a:r>
              <a:rPr lang="it-IT" b="1" dirty="0" smtClean="0">
                <a:solidFill>
                  <a:srgbClr val="0000FF"/>
                </a:solidFill>
              </a:rPr>
              <a:t>Mulini a vento della Spagna meridionale, fotografati da me durante un’escursione.</a:t>
            </a:r>
            <a:endParaRPr lang="it-IT" b="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rmAutofit/>
          </a:bodyPr>
          <a:lstStyle/>
          <a:p>
            <a:r>
              <a:rPr lang="it-IT" sz="2800" b="1" dirty="0" smtClean="0"/>
              <a:t>Il periodo moderno</a:t>
            </a:r>
            <a:endParaRPr lang="it-IT" sz="2800" b="1" dirty="0"/>
          </a:p>
        </p:txBody>
      </p:sp>
      <p:sp>
        <p:nvSpPr>
          <p:cNvPr id="3" name="Segnaposto contenuto 2"/>
          <p:cNvSpPr>
            <a:spLocks noGrp="1"/>
          </p:cNvSpPr>
          <p:nvPr>
            <p:ph idx="1"/>
          </p:nvPr>
        </p:nvSpPr>
        <p:spPr>
          <a:xfrm>
            <a:off x="457200" y="1340768"/>
            <a:ext cx="8229600" cy="5112568"/>
          </a:xfrm>
        </p:spPr>
        <p:txBody>
          <a:bodyPr>
            <a:normAutofit fontScale="70000" lnSpcReduction="20000"/>
          </a:bodyPr>
          <a:lstStyle/>
          <a:p>
            <a:pPr algn="just"/>
            <a:r>
              <a:rPr lang="it-IT" sz="3300" dirty="0" smtClean="0"/>
              <a:t>L’età d’oro del mulino a vento era giunta al tramonto, perché le macchine mosse dall’energia a vapore e da quella elettrica soppiantarono, nel giro di pochi decenni, gran parte di queste antiche strutture. </a:t>
            </a:r>
          </a:p>
          <a:p>
            <a:pPr algn="just"/>
            <a:r>
              <a:rPr lang="it-IT" sz="3300" dirty="0" smtClean="0"/>
              <a:t>Però le nuove scoperte scientifiche e le invenzioni, frutto dello sviluppo tecnologico del XIX secolo, portarono a un rinnovato interesse per i mulini a vento, non più impiegati per la produzione di grano, acqua </a:t>
            </a:r>
            <a:r>
              <a:rPr lang="it-IT" sz="3300" dirty="0" err="1" smtClean="0"/>
              <a:t>ecc…</a:t>
            </a:r>
            <a:r>
              <a:rPr lang="it-IT" sz="3300" dirty="0" smtClean="0"/>
              <a:t>, ma per quella di energia elettrica, applicando convertitori di energia messi in movimento dalla rotazione delle pale. </a:t>
            </a:r>
          </a:p>
          <a:p>
            <a:pPr algn="just"/>
            <a:r>
              <a:rPr lang="it-IT" sz="3300" dirty="0" smtClean="0"/>
              <a:t>Negli ultimi cinquant’anni l’interesse per le fonti rinnovabili di energia ha portato alla riscoperta dell’energia eolica attraverso mulini a vento tecnologicamente avanzati per produrre energia elettrica da distribuire sul territorio attraverso la rete elettrica. </a:t>
            </a: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864" y="1196752"/>
            <a:ext cx="8229600" cy="1143000"/>
          </a:xfrm>
        </p:spPr>
        <p:txBody>
          <a:bodyPr>
            <a:normAutofit/>
          </a:bodyPr>
          <a:lstStyle/>
          <a:p>
            <a:r>
              <a:rPr lang="it-IT" sz="2800" b="1" dirty="0" smtClean="0"/>
              <a:t>Che cos’è la potenza?</a:t>
            </a:r>
            <a:endParaRPr lang="it-IT" sz="2800" b="1" dirty="0"/>
          </a:p>
        </p:txBody>
      </p:sp>
      <p:sp>
        <p:nvSpPr>
          <p:cNvPr id="3" name="Segnaposto contenuto 2"/>
          <p:cNvSpPr>
            <a:spLocks noGrp="1"/>
          </p:cNvSpPr>
          <p:nvPr>
            <p:ph idx="1"/>
          </p:nvPr>
        </p:nvSpPr>
        <p:spPr>
          <a:xfrm>
            <a:off x="518864" y="2522315"/>
            <a:ext cx="8229600" cy="2836912"/>
          </a:xfrm>
        </p:spPr>
        <p:txBody>
          <a:bodyPr/>
          <a:lstStyle/>
          <a:p>
            <a:r>
              <a:rPr lang="it-IT" dirty="0" smtClean="0"/>
              <a:t>Un altro concetto importante è quello di potenza, che è la capacità di svolgere un lavoro nell’unità di tempo. </a:t>
            </a:r>
          </a:p>
          <a:p>
            <a:r>
              <a:rPr lang="it-IT" dirty="0" smtClean="0"/>
              <a:t>Potenza (Watt) = lavoro : tempo </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Il periodo moderno</a:t>
            </a:r>
            <a:endParaRPr lang="it-IT" sz="2800" dirty="0"/>
          </a:p>
        </p:txBody>
      </p:sp>
      <p:sp>
        <p:nvSpPr>
          <p:cNvPr id="3" name="Segnaposto contenuto 2"/>
          <p:cNvSpPr>
            <a:spLocks noGrp="1"/>
          </p:cNvSpPr>
          <p:nvPr>
            <p:ph idx="1"/>
          </p:nvPr>
        </p:nvSpPr>
        <p:spPr/>
        <p:txBody>
          <a:bodyPr>
            <a:normAutofit fontScale="92500" lnSpcReduction="10000"/>
          </a:bodyPr>
          <a:lstStyle/>
          <a:p>
            <a:pPr algn="just"/>
            <a:r>
              <a:rPr lang="it-IT" sz="3400" dirty="0" smtClean="0"/>
              <a:t>Gli impianti eolici, detti </a:t>
            </a:r>
            <a:r>
              <a:rPr lang="it-IT" sz="3400" i="1" dirty="0" smtClean="0"/>
              <a:t>campi</a:t>
            </a:r>
            <a:r>
              <a:rPr lang="it-IT" sz="3400" dirty="0" smtClean="0"/>
              <a:t>, possono essere dotati di decine o centinaia di pale rotanti, formate da tralicci in acciaio e da pale in materiali leggeri e resistenti, collegate a trasformatori e ad accumulatori  di energia. Campi eolici sono sorti o stanno sorgendo, tra l’altro, nell’Italia meridionale, dove sono più favorevoli le condizioni di vento costante, soprattutto vicino alle coste.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paleeoliche.eu/wp-content/uploads/2013/12/vantaggi-pale-eoliche.jpg"/>
          <p:cNvPicPr>
            <a:picLocks noChangeAspect="1" noChangeArrowheads="1"/>
          </p:cNvPicPr>
          <p:nvPr/>
        </p:nvPicPr>
        <p:blipFill>
          <a:blip r:embed="rId2" cstate="print"/>
          <a:srcRect/>
          <a:stretch>
            <a:fillRect/>
          </a:stretch>
        </p:blipFill>
        <p:spPr bwMode="auto">
          <a:xfrm>
            <a:off x="323528" y="404664"/>
            <a:ext cx="3343275" cy="2228850"/>
          </a:xfrm>
          <a:prstGeom prst="rect">
            <a:avLst/>
          </a:prstGeom>
          <a:noFill/>
        </p:spPr>
      </p:pic>
      <p:pic>
        <p:nvPicPr>
          <p:cNvPr id="43012" name="Picture 4" descr="http://i.static.linkiesta.it/blobs/full/c/2/9/b/c29b200c-83c7-4f3f-8c80-4e422201b61e.jpg"/>
          <p:cNvPicPr>
            <a:picLocks noChangeAspect="1" noChangeArrowheads="1"/>
          </p:cNvPicPr>
          <p:nvPr/>
        </p:nvPicPr>
        <p:blipFill>
          <a:blip r:embed="rId3" cstate="print"/>
          <a:srcRect/>
          <a:stretch>
            <a:fillRect/>
          </a:stretch>
        </p:blipFill>
        <p:spPr bwMode="auto">
          <a:xfrm>
            <a:off x="4139952" y="692696"/>
            <a:ext cx="4552950" cy="3028950"/>
          </a:xfrm>
          <a:prstGeom prst="rect">
            <a:avLst/>
          </a:prstGeom>
          <a:noFill/>
        </p:spPr>
      </p:pic>
      <p:pic>
        <p:nvPicPr>
          <p:cNvPr id="43014" name="Picture 6" descr="http://cdn2.stbm.it/zingarate/gallery/foto/curiosita-dal-mondo/pale-eoliche-galleggianti.jpeg?-3600"/>
          <p:cNvPicPr>
            <a:picLocks noChangeAspect="1" noChangeArrowheads="1"/>
          </p:cNvPicPr>
          <p:nvPr/>
        </p:nvPicPr>
        <p:blipFill>
          <a:blip r:embed="rId4" cstate="print"/>
          <a:srcRect/>
          <a:stretch>
            <a:fillRect/>
          </a:stretch>
        </p:blipFill>
        <p:spPr bwMode="auto">
          <a:xfrm>
            <a:off x="683568" y="3933056"/>
            <a:ext cx="4552950" cy="2590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74638"/>
            <a:ext cx="8229600" cy="706090"/>
          </a:xfrm>
        </p:spPr>
        <p:txBody>
          <a:bodyPr>
            <a:normAutofit/>
          </a:bodyPr>
          <a:lstStyle/>
          <a:p>
            <a:r>
              <a:rPr lang="it-IT" sz="2800" b="1" dirty="0" smtClean="0"/>
              <a:t>Come “sento” l’energia</a:t>
            </a:r>
            <a:endParaRPr lang="it-IT" sz="2800" dirty="0"/>
          </a:p>
        </p:txBody>
      </p:sp>
      <p:sp>
        <p:nvSpPr>
          <p:cNvPr id="6" name="Segnaposto contenuto 5"/>
          <p:cNvSpPr>
            <a:spLocks noGrp="1"/>
          </p:cNvSpPr>
          <p:nvPr>
            <p:ph idx="1"/>
          </p:nvPr>
        </p:nvSpPr>
        <p:spPr>
          <a:xfrm>
            <a:off x="457200" y="1124744"/>
            <a:ext cx="8229600" cy="5256584"/>
          </a:xfrm>
        </p:spPr>
        <p:txBody>
          <a:bodyPr>
            <a:normAutofit fontScale="32500" lnSpcReduction="20000"/>
          </a:bodyPr>
          <a:lstStyle/>
          <a:p>
            <a:pPr algn="just"/>
            <a:r>
              <a:rPr lang="it-IT" sz="6800" dirty="0" smtClean="0"/>
              <a:t>Chi è forte ed allenato può sollevare oggetti più pesanti rispetto alle persone più deboli di lui (l’energia è contenuta nel corpo, e più precisamente nei muscoli):</a:t>
            </a:r>
          </a:p>
          <a:p>
            <a:pPr algn="ctr">
              <a:buNone/>
            </a:pPr>
            <a:r>
              <a:rPr lang="it-IT" sz="6800" b="1" dirty="0" smtClean="0"/>
              <a:t>ENERGIA MECCANICA</a:t>
            </a:r>
          </a:p>
          <a:p>
            <a:pPr algn="just"/>
            <a:endParaRPr lang="it-IT" sz="6800" dirty="0" smtClean="0"/>
          </a:p>
          <a:p>
            <a:pPr algn="just"/>
            <a:r>
              <a:rPr lang="it-IT" sz="6800" dirty="0" smtClean="0"/>
              <a:t>Toccando </a:t>
            </a:r>
            <a:r>
              <a:rPr lang="it-IT" sz="6800" dirty="0"/>
              <a:t>i fili dell’impianto elettrico di casa si prende la scossa, mentre toccando i fili che alimentano le linee dei treni si  muore (la corrente elettrica di casa ha un’energia minore di quella presente nei fili per alimentare i treni</a:t>
            </a:r>
            <a:r>
              <a:rPr lang="it-IT" sz="6800" dirty="0" smtClean="0"/>
              <a:t>):</a:t>
            </a:r>
            <a:endParaRPr lang="it-IT" sz="6800" dirty="0"/>
          </a:p>
          <a:p>
            <a:pPr algn="ctr">
              <a:buNone/>
            </a:pPr>
            <a:r>
              <a:rPr lang="it-IT" sz="6800" b="1" dirty="0"/>
              <a:t>ENERGIA ELETTROMAGNETICA (elettrica + magnetica)</a:t>
            </a:r>
          </a:p>
          <a:p>
            <a:endParaRPr lang="it-IT" sz="6800" dirty="0"/>
          </a:p>
          <a:p>
            <a:pPr algn="just"/>
            <a:r>
              <a:rPr lang="it-IT" sz="6800" dirty="0"/>
              <a:t>Bruciando un ciocco di legna in un caminetto ci si scalda, ma se invece fosse bruciata la stessa quantità di benzina probabilmente prenderebbe fuoco la </a:t>
            </a:r>
            <a:r>
              <a:rPr lang="it-IT" sz="6800" dirty="0" smtClean="0"/>
              <a:t>casa:</a:t>
            </a:r>
            <a:endParaRPr lang="it-IT" sz="6800" dirty="0"/>
          </a:p>
          <a:p>
            <a:pPr algn="ctr">
              <a:buNone/>
            </a:pPr>
            <a:r>
              <a:rPr lang="it-IT" sz="6800" b="1" dirty="0"/>
              <a:t>ENERGIA TERMICA (</a:t>
            </a:r>
            <a:r>
              <a:rPr lang="it-IT" sz="6800" b="1" dirty="0" smtClean="0"/>
              <a:t>chimica</a:t>
            </a:r>
            <a:r>
              <a:rPr lang="it-IT" sz="6800" b="1" dirty="0"/>
              <a:t>)</a:t>
            </a:r>
            <a:endParaRPr lang="it-IT" sz="6800" b="1" dirty="0" smtClean="0"/>
          </a:p>
          <a:p>
            <a:endParaRPr lang="it-IT" sz="8800" dirty="0" smtClean="0"/>
          </a:p>
          <a:p>
            <a:pPr algn="ctr">
              <a:buNone/>
            </a:pPr>
            <a:endParaRPr lang="it-IT" sz="8000" b="1" dirty="0" smtClean="0"/>
          </a:p>
          <a:p>
            <a:pPr algn="ctr">
              <a:buNone/>
            </a:pPr>
            <a:endParaRPr lang="it-IT" sz="8000" dirty="0" smtClean="0"/>
          </a:p>
          <a:p>
            <a:pPr algn="ctr"/>
            <a:endParaRPr lang="it-IT"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Come “sento” l’energia</a:t>
            </a:r>
            <a:endParaRPr lang="it-IT" sz="2800" dirty="0"/>
          </a:p>
        </p:txBody>
      </p:sp>
      <p:sp>
        <p:nvSpPr>
          <p:cNvPr id="6" name="Segnaposto contenuto 5"/>
          <p:cNvSpPr>
            <a:spLocks noGrp="1"/>
          </p:cNvSpPr>
          <p:nvPr>
            <p:ph idx="1"/>
          </p:nvPr>
        </p:nvSpPr>
        <p:spPr>
          <a:xfrm>
            <a:off x="457200" y="1700808"/>
            <a:ext cx="8229600" cy="4680520"/>
          </a:xfrm>
        </p:spPr>
        <p:txBody>
          <a:bodyPr>
            <a:normAutofit fontScale="40000" lnSpcReduction="20000"/>
          </a:bodyPr>
          <a:lstStyle/>
          <a:p>
            <a:pPr algn="just"/>
            <a:r>
              <a:rPr lang="it-IT" sz="6800" dirty="0" smtClean="0"/>
              <a:t>Quando brucia una candela, ci si scalda (calore), ma anche si illumina (luce):</a:t>
            </a:r>
            <a:endParaRPr lang="it-IT" sz="6800" b="1" dirty="0" smtClean="0"/>
          </a:p>
          <a:p>
            <a:pPr algn="ctr">
              <a:buNone/>
            </a:pPr>
            <a:r>
              <a:rPr lang="it-IT" sz="6800" b="1" dirty="0" smtClean="0"/>
              <a:t>ENERGIA CHIMICA</a:t>
            </a:r>
          </a:p>
          <a:p>
            <a:pPr algn="just"/>
            <a:endParaRPr lang="it-IT" sz="6800" dirty="0" smtClean="0"/>
          </a:p>
          <a:p>
            <a:pPr algn="just"/>
            <a:endParaRPr lang="it-IT" sz="6800" dirty="0" smtClean="0"/>
          </a:p>
          <a:p>
            <a:pPr algn="just"/>
            <a:r>
              <a:rPr lang="it-IT" sz="6800" dirty="0" smtClean="0"/>
              <a:t>L’energia prodotta dalle centrali nucleari, essendo controllata, si percepisce come calore, quando invece è incontrollata (bomba atomica) si percepisce come calore, luce e spostamento di masse d’aria:</a:t>
            </a:r>
            <a:endParaRPr lang="it-IT" sz="6800" b="1" dirty="0" smtClean="0"/>
          </a:p>
          <a:p>
            <a:pPr algn="ctr">
              <a:buNone/>
            </a:pPr>
            <a:r>
              <a:rPr lang="it-IT" sz="6800" b="1" dirty="0" smtClean="0"/>
              <a:t>ENERGIA NUCLEARE</a:t>
            </a:r>
            <a:endParaRPr lang="it-IT" sz="6800" dirty="0"/>
          </a:p>
          <a:p>
            <a:endParaRPr lang="it-IT" sz="8800" dirty="0" smtClean="0"/>
          </a:p>
          <a:p>
            <a:pPr algn="ctr">
              <a:buNone/>
            </a:pPr>
            <a:endParaRPr lang="it-IT" sz="8000" b="1" dirty="0" smtClean="0"/>
          </a:p>
          <a:p>
            <a:pPr algn="ctr">
              <a:buNone/>
            </a:pPr>
            <a:endParaRPr lang="it-IT" sz="8000" dirty="0" smtClean="0"/>
          </a:p>
          <a:p>
            <a:pPr algn="ctr"/>
            <a:endParaRPr lang="it-IT" b="1" dirty="0"/>
          </a:p>
        </p:txBody>
      </p:sp>
    </p:spTree>
    <p:extLst>
      <p:ext uri="{BB962C8B-B14F-4D97-AF65-F5344CB8AC3E}">
        <p14:creationId xmlns:p14="http://schemas.microsoft.com/office/powerpoint/2010/main" val="1587669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Le prime macchine</a:t>
            </a:r>
            <a:endParaRPr lang="it-IT" sz="2800" b="1" dirty="0"/>
          </a:p>
        </p:txBody>
      </p:sp>
      <p:sp>
        <p:nvSpPr>
          <p:cNvPr id="3" name="Segnaposto contenuto 2"/>
          <p:cNvSpPr>
            <a:spLocks noGrp="1"/>
          </p:cNvSpPr>
          <p:nvPr>
            <p:ph idx="1"/>
          </p:nvPr>
        </p:nvSpPr>
        <p:spPr/>
        <p:txBody>
          <a:bodyPr>
            <a:normAutofit/>
          </a:bodyPr>
          <a:lstStyle/>
          <a:p>
            <a:pPr algn="just" hangingPunct="0"/>
            <a:r>
              <a:rPr lang="it-IT" sz="2400" dirty="0" smtClean="0"/>
              <a:t>L'uomo </a:t>
            </a:r>
            <a:r>
              <a:rPr lang="it-IT" sz="2400" dirty="0"/>
              <a:t>ha sfruttato le fonti </a:t>
            </a:r>
            <a:r>
              <a:rPr lang="it-IT" sz="2400" dirty="0" smtClean="0"/>
              <a:t>naturali di </a:t>
            </a:r>
            <a:r>
              <a:rPr lang="it-IT" sz="2400" dirty="0"/>
              <a:t>energia per azionare delle “macchine”, </a:t>
            </a:r>
            <a:r>
              <a:rPr lang="it-IT" sz="2400" dirty="0" smtClean="0"/>
              <a:t>cioè qualsiasi </a:t>
            </a:r>
            <a:r>
              <a:rPr lang="it-IT" sz="2400" dirty="0"/>
              <a:t>mezzo o congegno creato dall'uomo per </a:t>
            </a:r>
            <a:r>
              <a:rPr lang="it-IT" sz="2400" dirty="0" smtClean="0"/>
              <a:t>risparmiare la “fatica” umana. Infatti inizialmente egli poteva disporre soltanto della propria forza muscolare.</a:t>
            </a:r>
          </a:p>
          <a:p>
            <a:pPr algn="just" hangingPunct="0"/>
            <a:r>
              <a:rPr lang="it-IT" sz="2400" dirty="0" smtClean="0"/>
              <a:t>Se si considera l’evoluzione delle macchine si </a:t>
            </a:r>
            <a:r>
              <a:rPr lang="it-IT" sz="2400" dirty="0"/>
              <a:t>nota che </a:t>
            </a:r>
            <a:r>
              <a:rPr lang="it-IT" sz="2400" dirty="0" smtClean="0"/>
              <a:t>la potenza ottenibile da esse può </a:t>
            </a:r>
            <a:r>
              <a:rPr lang="it-IT" sz="2400" dirty="0"/>
              <a:t>essere distinta storicamente in </a:t>
            </a:r>
            <a:r>
              <a:rPr lang="it-IT" sz="2400" dirty="0" smtClean="0"/>
              <a:t>4 </a:t>
            </a:r>
            <a:r>
              <a:rPr lang="it-IT" sz="2400" dirty="0"/>
              <a:t>stadi</a:t>
            </a:r>
            <a:r>
              <a:rPr lang="it-IT" sz="2400" dirty="0" smtClean="0"/>
              <a:t>:</a:t>
            </a:r>
          </a:p>
          <a:p>
            <a:pPr indent="11113" algn="just" hangingPunct="0">
              <a:buNone/>
            </a:pPr>
            <a:r>
              <a:rPr lang="it-IT" sz="2400" dirty="0" smtClean="0"/>
              <a:t>1) durante il neolitico, con l'addomesticamento degli animali, aumentò l’energia e la potenza disponibile con l’utilizzazione della forza animale. </a:t>
            </a:r>
            <a:endParaRPr lang="it-IT"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it-IT" sz="2800" b="1" dirty="0" smtClean="0"/>
              <a:t>Le prime macchine</a:t>
            </a:r>
            <a:endParaRPr lang="it-IT" sz="2800" dirty="0"/>
          </a:p>
        </p:txBody>
      </p:sp>
      <p:sp>
        <p:nvSpPr>
          <p:cNvPr id="3" name="Segnaposto contenuto 2"/>
          <p:cNvSpPr>
            <a:spLocks noGrp="1"/>
          </p:cNvSpPr>
          <p:nvPr>
            <p:ph idx="1"/>
          </p:nvPr>
        </p:nvSpPr>
        <p:spPr>
          <a:xfrm>
            <a:off x="457200" y="1196752"/>
            <a:ext cx="8229600" cy="5112568"/>
          </a:xfrm>
        </p:spPr>
        <p:txBody>
          <a:bodyPr>
            <a:noAutofit/>
          </a:bodyPr>
          <a:lstStyle/>
          <a:p>
            <a:pPr marL="354013" indent="-354013" algn="just">
              <a:buNone/>
            </a:pPr>
            <a:r>
              <a:rPr lang="it-IT" sz="2400" dirty="0" smtClean="0"/>
              <a:t>2) Il II </a:t>
            </a:r>
            <a:r>
              <a:rPr lang="it-IT" sz="2400" dirty="0"/>
              <a:t>stadio è caratterizzato </a:t>
            </a:r>
            <a:r>
              <a:rPr lang="it-IT" sz="2400" dirty="0" smtClean="0"/>
              <a:t>dall'introduzione </a:t>
            </a:r>
            <a:r>
              <a:rPr lang="it-IT" sz="2400" dirty="0"/>
              <a:t>del mulino ad acqua durante il tardo romano impero. Nel suo stadio primitivo </a:t>
            </a:r>
            <a:r>
              <a:rPr lang="it-IT" sz="2400" dirty="0" smtClean="0"/>
              <a:t>il </a:t>
            </a:r>
            <a:r>
              <a:rPr lang="it-IT" sz="2400" dirty="0"/>
              <a:t>mulino ad acqua </a:t>
            </a:r>
            <a:r>
              <a:rPr lang="it-IT" sz="2400" dirty="0" smtClean="0"/>
              <a:t>era capace di aumentare leggermente la potenza. La forza </a:t>
            </a:r>
            <a:r>
              <a:rPr lang="it-IT" sz="2400" dirty="0"/>
              <a:t>animale </a:t>
            </a:r>
            <a:r>
              <a:rPr lang="it-IT" sz="2400" dirty="0" smtClean="0"/>
              <a:t>fu sostituita con </a:t>
            </a:r>
            <a:r>
              <a:rPr lang="it-IT" sz="2400" dirty="0"/>
              <a:t>quella naturale dell'acqua: </a:t>
            </a:r>
            <a:endParaRPr lang="it-IT" sz="2400" dirty="0" smtClean="0"/>
          </a:p>
          <a:p>
            <a:pPr marL="354013" indent="-354013" algn="just"/>
            <a:r>
              <a:rPr lang="it-IT" sz="2400" dirty="0" smtClean="0"/>
              <a:t>una </a:t>
            </a:r>
            <a:r>
              <a:rPr lang="it-IT" sz="2400" dirty="0"/>
              <a:t>ruota ad acqua primitiva </a:t>
            </a:r>
            <a:r>
              <a:rPr lang="it-IT" sz="2400" dirty="0" smtClean="0"/>
              <a:t>poteva arrivare a </a:t>
            </a:r>
            <a:r>
              <a:rPr lang="it-IT" sz="2400" dirty="0"/>
              <a:t>370 W, mentre 2 uomini o 1 asino, che muovevano una macina, potevano sviluppare 150-300 </a:t>
            </a:r>
            <a:r>
              <a:rPr lang="it-IT" sz="2400" dirty="0" smtClean="0"/>
              <a:t>W; </a:t>
            </a:r>
          </a:p>
          <a:p>
            <a:pPr algn="just"/>
            <a:r>
              <a:rPr lang="it-IT" sz="2400" dirty="0" smtClean="0"/>
              <a:t>il mulino di Marco Vitruvio POLLIONE (</a:t>
            </a:r>
            <a:r>
              <a:rPr lang="it-IT" sz="2400" i="1" dirty="0" smtClean="0"/>
              <a:t>De </a:t>
            </a:r>
            <a:r>
              <a:rPr lang="it-IT" sz="2400" i="1" dirty="0" err="1" smtClean="0"/>
              <a:t>Architectura</a:t>
            </a:r>
            <a:r>
              <a:rPr lang="it-IT" sz="2400" dirty="0" smtClean="0"/>
              <a:t>, 25 a.C. circa) poteva raggiungere potenze di 2.200-2.300 W;</a:t>
            </a:r>
          </a:p>
          <a:p>
            <a:pPr algn="just"/>
            <a:r>
              <a:rPr lang="it-IT" sz="2400" dirty="0" smtClean="0"/>
              <a:t>i mulini ad acqua o a vento pre-industriali avevano una potenza rispettivamente di 30.000 e 22.000 W.</a:t>
            </a:r>
            <a:endParaRPr lang="it-IT"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Le prime macchine</a:t>
            </a:r>
            <a:endParaRPr lang="it-IT" sz="2800" dirty="0"/>
          </a:p>
        </p:txBody>
      </p:sp>
      <p:sp>
        <p:nvSpPr>
          <p:cNvPr id="3" name="Segnaposto contenuto 2"/>
          <p:cNvSpPr>
            <a:spLocks noGrp="1"/>
          </p:cNvSpPr>
          <p:nvPr>
            <p:ph idx="1"/>
          </p:nvPr>
        </p:nvSpPr>
        <p:spPr/>
        <p:txBody>
          <a:bodyPr>
            <a:normAutofit fontScale="77500" lnSpcReduction="20000"/>
          </a:bodyPr>
          <a:lstStyle/>
          <a:p>
            <a:pPr marL="354013" indent="-354013" algn="just" hangingPunct="0">
              <a:buNone/>
            </a:pPr>
            <a:r>
              <a:rPr lang="it-IT" dirty="0" smtClean="0"/>
              <a:t>3) Il III </a:t>
            </a:r>
            <a:r>
              <a:rPr lang="it-IT" dirty="0"/>
              <a:t>stadio è caratterizzato dall'impiego del vapore per mezzo del quale, a partire dal 1850, si sono potuti costruire motori capaci di superare la potenza dei mulini ad acqua e a </a:t>
            </a:r>
            <a:r>
              <a:rPr lang="it-IT" dirty="0" smtClean="0"/>
              <a:t>vento. </a:t>
            </a:r>
          </a:p>
          <a:p>
            <a:pPr marL="354013" indent="-354013" algn="just" hangingPunct="0">
              <a:buNone/>
            </a:pPr>
            <a:r>
              <a:rPr lang="it-IT" dirty="0" smtClean="0"/>
              <a:t>	Si sono costruiti, in seguito, motori aventi potenze </a:t>
            </a:r>
            <a:r>
              <a:rPr lang="it-IT" dirty="0"/>
              <a:t>elevatissime: </a:t>
            </a:r>
            <a:r>
              <a:rPr lang="it-IT" dirty="0" smtClean="0"/>
              <a:t>infatti una </a:t>
            </a:r>
            <a:r>
              <a:rPr lang="it-IT" dirty="0"/>
              <a:t>moderna turbina a vapore può erogare una potenza di oltre 1 milione di kW.</a:t>
            </a:r>
          </a:p>
          <a:p>
            <a:pPr marL="354013" indent="-354013" algn="just" hangingPunct="0">
              <a:buNone/>
            </a:pPr>
            <a:r>
              <a:rPr lang="it-IT" dirty="0" smtClean="0"/>
              <a:t>4) La </a:t>
            </a:r>
            <a:r>
              <a:rPr lang="it-IT" dirty="0"/>
              <a:t>nostra epoca è caratterizzata dall'avvento </a:t>
            </a:r>
            <a:r>
              <a:rPr lang="it-IT" dirty="0" smtClean="0"/>
              <a:t>dell'energia </a:t>
            </a:r>
            <a:r>
              <a:rPr lang="it-IT" dirty="0"/>
              <a:t>nucleare che </a:t>
            </a:r>
            <a:r>
              <a:rPr lang="it-IT" dirty="0" smtClean="0"/>
              <a:t>può sprigionare enormi quantità di energia con una piccola quantità di materia (cioè è una forma di energia molto concentrata).</a:t>
            </a:r>
            <a:endParaRPr lang="it-IT" dirty="0"/>
          </a:p>
          <a:p>
            <a:pPr>
              <a:buNone/>
            </a:pP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Le macchine nell’era preclassica</a:t>
            </a:r>
            <a:br>
              <a:rPr lang="it-IT" sz="2800" b="1" dirty="0" smtClean="0"/>
            </a:br>
            <a:r>
              <a:rPr lang="it-IT" sz="2800" b="1" dirty="0" smtClean="0"/>
              <a:t>(Motori animati) </a:t>
            </a:r>
            <a:endParaRPr lang="it-IT" sz="2800" dirty="0"/>
          </a:p>
        </p:txBody>
      </p:sp>
      <p:sp>
        <p:nvSpPr>
          <p:cNvPr id="3" name="Segnaposto contenuto 2"/>
          <p:cNvSpPr>
            <a:spLocks noGrp="1"/>
          </p:cNvSpPr>
          <p:nvPr>
            <p:ph idx="1"/>
          </p:nvPr>
        </p:nvSpPr>
        <p:spPr/>
        <p:txBody>
          <a:bodyPr>
            <a:normAutofit fontScale="92500" lnSpcReduction="10000"/>
          </a:bodyPr>
          <a:lstStyle/>
          <a:p>
            <a:pPr algn="just"/>
            <a:r>
              <a:rPr lang="it-IT" dirty="0"/>
              <a:t>L</a:t>
            </a:r>
            <a:r>
              <a:rPr lang="it-IT" dirty="0" smtClean="0"/>
              <a:t>e </a:t>
            </a:r>
            <a:r>
              <a:rPr lang="it-IT" dirty="0"/>
              <a:t>macchine azionate dall'energia animale possono essere distinte in 2 categorie: una in cui l'animale lavora su un piano verticale intorno ad un asse </a:t>
            </a:r>
            <a:r>
              <a:rPr lang="it-IT" dirty="0" smtClean="0"/>
              <a:t>orizzontale, ed </a:t>
            </a:r>
            <a:r>
              <a:rPr lang="it-IT" dirty="0"/>
              <a:t>un'altra in cui l'animale si muove su di un piano orizzontale intorno ad un asse </a:t>
            </a:r>
            <a:r>
              <a:rPr lang="it-IT" dirty="0" smtClean="0"/>
              <a:t>verticale.</a:t>
            </a:r>
          </a:p>
          <a:p>
            <a:pPr algn="just"/>
            <a:r>
              <a:rPr lang="it-IT" dirty="0" smtClean="0"/>
              <a:t>Un esempio di queste ultime sono le </a:t>
            </a:r>
            <a:r>
              <a:rPr lang="it-IT" i="1" dirty="0" smtClean="0"/>
              <a:t>macine,</a:t>
            </a:r>
            <a:r>
              <a:rPr lang="it-IT" dirty="0" smtClean="0"/>
              <a:t> usate per frantumare il grano, le olive</a:t>
            </a:r>
            <a:r>
              <a:rPr lang="it-IT" dirty="0"/>
              <a:t>, </a:t>
            </a:r>
            <a:r>
              <a:rPr lang="it-IT" dirty="0" smtClean="0"/>
              <a:t>od anche i minerali. </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2044</Words>
  <Application>Microsoft Office PowerPoint</Application>
  <PresentationFormat>Presentazione su schermo (4:3)</PresentationFormat>
  <Paragraphs>156</Paragraphs>
  <Slides>31</Slides>
  <Notes>1</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Tema di Office</vt:lpstr>
      <vt:lpstr>LE DIVERSE FORME DI ENERGIA</vt:lpstr>
      <vt:lpstr>Che cos’è l’energia?</vt:lpstr>
      <vt:lpstr>Che cos’è la potenza?</vt:lpstr>
      <vt:lpstr>Come “sento” l’energia</vt:lpstr>
      <vt:lpstr>Come “sento” l’energia</vt:lpstr>
      <vt:lpstr>Le prime macchine</vt:lpstr>
      <vt:lpstr>Le prime macchine</vt:lpstr>
      <vt:lpstr>Le prime macchine</vt:lpstr>
      <vt:lpstr>Le macchine nell’era preclassica (Motori animati) </vt:lpstr>
      <vt:lpstr>LA MACINA</vt:lpstr>
      <vt:lpstr>LE MACCHINE NELL’ERA PRECLASSICA </vt:lpstr>
      <vt:lpstr>Alcuni esempi pratici</vt:lpstr>
      <vt:lpstr>Alcuni esempi pratici</vt:lpstr>
      <vt:lpstr>Alcuni esempi pratici</vt:lpstr>
      <vt:lpstr>Le macchine nel periodo greco e romano (600 a.C. - 400 d.C.)  (Ruote idrauliche)</vt:lpstr>
      <vt:lpstr>Le macchine nel periodo greco e romano (600 a.C. - 400 d.C.)</vt:lpstr>
      <vt:lpstr>Presentazione standard di PowerPoint</vt:lpstr>
      <vt:lpstr>Il periodo medioevale (circa 400-1500) Ruote idrauliche</vt:lpstr>
      <vt:lpstr>Il periodo medioevale (circa 400-1500)</vt:lpstr>
      <vt:lpstr>Il periodo pre-industriale (1500-1750) Ruote idrauliche</vt:lpstr>
      <vt:lpstr>Il periodo medioevale (circa 400-1500) Mulini a vento</vt:lpstr>
      <vt:lpstr>Il periodo medioevale (circa 400-1500)</vt:lpstr>
      <vt:lpstr>Il periodo medioevale (circa 400-1500)</vt:lpstr>
      <vt:lpstr>Il periodo medioevale (circa 400-1500)</vt:lpstr>
      <vt:lpstr>Il periodo pre-industriale (1500-1750) </vt:lpstr>
      <vt:lpstr>Il periodo pre-industriale (1500-1750)</vt:lpstr>
      <vt:lpstr>Presentazione standard di PowerPoint</vt:lpstr>
      <vt:lpstr>Presentazione standard di PowerPoint</vt:lpstr>
      <vt:lpstr>Il periodo moderno</vt:lpstr>
      <vt:lpstr>Il periodo moderno</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L’ENERGIA DEL VENTO: DA IERI AD OGGI</dc:title>
  <dc:creator>Antonella</dc:creator>
  <cp:lastModifiedBy>Antonella</cp:lastModifiedBy>
  <cp:revision>101</cp:revision>
  <dcterms:created xsi:type="dcterms:W3CDTF">2016-03-11T09:33:12Z</dcterms:created>
  <dcterms:modified xsi:type="dcterms:W3CDTF">2020-10-19T16:04:48Z</dcterms:modified>
</cp:coreProperties>
</file>